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431" r:id="rId3"/>
    <p:sldId id="493" r:id="rId4"/>
    <p:sldId id="434" r:id="rId5"/>
    <p:sldId id="435" r:id="rId6"/>
    <p:sldId id="438" r:id="rId7"/>
    <p:sldId id="440" r:id="rId8"/>
    <p:sldId id="441" r:id="rId9"/>
    <p:sldId id="439" r:id="rId10"/>
    <p:sldId id="437" r:id="rId11"/>
    <p:sldId id="469" r:id="rId12"/>
    <p:sldId id="443" r:id="rId13"/>
    <p:sldId id="471" r:id="rId14"/>
    <p:sldId id="472" r:id="rId15"/>
    <p:sldId id="473" r:id="rId16"/>
    <p:sldId id="478" r:id="rId17"/>
    <p:sldId id="479" r:id="rId18"/>
    <p:sldId id="480" r:id="rId19"/>
    <p:sldId id="481" r:id="rId20"/>
    <p:sldId id="482" r:id="rId21"/>
    <p:sldId id="483" r:id="rId22"/>
    <p:sldId id="484" r:id="rId23"/>
    <p:sldId id="486" r:id="rId24"/>
    <p:sldId id="487" r:id="rId25"/>
    <p:sldId id="485" r:id="rId26"/>
    <p:sldId id="494" r:id="rId27"/>
    <p:sldId id="495" r:id="rId28"/>
    <p:sldId id="496" r:id="rId29"/>
    <p:sldId id="497" r:id="rId30"/>
    <p:sldId id="488" r:id="rId31"/>
    <p:sldId id="489" r:id="rId32"/>
    <p:sldId id="491" r:id="rId33"/>
    <p:sldId id="492" r:id="rId3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D5EA"/>
    <a:srgbClr val="E9EB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713" autoAdjust="0"/>
    <p:restoredTop sz="65964" autoAdjust="0"/>
  </p:normalViewPr>
  <p:slideViewPr>
    <p:cSldViewPr snapToGrid="0">
      <p:cViewPr varScale="1">
        <p:scale>
          <a:sx n="108" d="100"/>
          <a:sy n="108" d="100"/>
        </p:scale>
        <p:origin x="12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A65FAF-2EDC-42E9-8C50-31F34905E01C}" type="datetimeFigureOut">
              <a:rPr lang="fr-FR" smtClean="0"/>
              <a:t>18/07/2024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18FE49-7F92-4136-A4D7-A96E34E92932}" type="slidenum">
              <a:rPr lang="fr-FR" smtClean="0"/>
              <a:t>‹N°›</a:t>
            </a:fld>
            <a:endParaRPr lang="fr-FR"/>
          </a:p>
        </p:txBody>
      </p:sp>
    </p:spTree>
    <p:extLst>
      <p:ext uri="{BB962C8B-B14F-4D97-AF65-F5344CB8AC3E}">
        <p14:creationId xmlns:p14="http://schemas.microsoft.com/office/powerpoint/2010/main" val="407924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a:t>Nous vous présentons</a:t>
            </a:r>
            <a:r>
              <a:rPr lang="fr-FR" baseline="0" dirty="0"/>
              <a:t> le travail réalisé selon le plan suivant :</a:t>
            </a:r>
            <a:endParaRPr lang="fr-FR" dirty="0"/>
          </a:p>
          <a:p>
            <a:r>
              <a:rPr lang="fr-FR" dirty="0"/>
              <a:t>Nous commençons par introduire le contexte</a:t>
            </a:r>
            <a:r>
              <a:rPr lang="fr-FR" baseline="0" dirty="0"/>
              <a:t> général du projet</a:t>
            </a:r>
            <a:endParaRPr lang="fr-FR" dirty="0"/>
          </a:p>
          <a:p>
            <a:r>
              <a:rPr lang="fr-FR" dirty="0"/>
              <a:t>Suivi par l’analyse et les spécifications</a:t>
            </a:r>
          </a:p>
          <a:p>
            <a:r>
              <a:rPr lang="fr-FR" dirty="0"/>
              <a:t>Nous aborderons par la suite la</a:t>
            </a:r>
            <a:r>
              <a:rPr lang="fr-FR" baseline="0" dirty="0"/>
              <a:t> conception de notre solution</a:t>
            </a:r>
            <a:r>
              <a:rPr lang="fr-FR" dirty="0"/>
              <a:t> </a:t>
            </a:r>
          </a:p>
          <a:p>
            <a:r>
              <a:rPr lang="fr-FR" baseline="0" dirty="0"/>
              <a:t>Nous exposerons après la mise en œuvre du projet</a:t>
            </a:r>
          </a:p>
          <a:p>
            <a:r>
              <a:rPr lang="fr-FR" baseline="0" dirty="0"/>
              <a:t>Pour terminer par une conclusion qui synthétise notre travail et présente quelques perspectives</a:t>
            </a:r>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a:t>
            </a:fld>
            <a:endParaRPr lang="fr-FR"/>
          </a:p>
        </p:txBody>
      </p:sp>
      <p:sp>
        <p:nvSpPr>
          <p:cNvPr id="5" name="Espace réservé du pied de page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9893743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a:t>Nous vous présentons</a:t>
            </a:r>
            <a:r>
              <a:rPr lang="fr-FR" baseline="0" dirty="0"/>
              <a:t> le travail réalisé selon le plan suivant :</a:t>
            </a:r>
            <a:endParaRPr lang="fr-FR" dirty="0"/>
          </a:p>
          <a:p>
            <a:r>
              <a:rPr lang="fr-FR" dirty="0"/>
              <a:t>Nous commençons par introduire le contexte</a:t>
            </a:r>
            <a:r>
              <a:rPr lang="fr-FR" baseline="0" dirty="0"/>
              <a:t> général du projet</a:t>
            </a:r>
            <a:endParaRPr lang="fr-FR" dirty="0"/>
          </a:p>
          <a:p>
            <a:r>
              <a:rPr lang="fr-FR" dirty="0"/>
              <a:t>Suivi par l’analyse et les spécifications</a:t>
            </a:r>
          </a:p>
          <a:p>
            <a:r>
              <a:rPr lang="fr-FR" dirty="0"/>
              <a:t>Nous aborderons par la suite la</a:t>
            </a:r>
            <a:r>
              <a:rPr lang="fr-FR" baseline="0" dirty="0"/>
              <a:t> conception de notre solution</a:t>
            </a:r>
            <a:r>
              <a:rPr lang="fr-FR" dirty="0"/>
              <a:t> </a:t>
            </a:r>
          </a:p>
          <a:p>
            <a:r>
              <a:rPr lang="fr-FR" baseline="0" dirty="0"/>
              <a:t>Nous exposerons après la mise en œuvre du projet</a:t>
            </a:r>
          </a:p>
          <a:p>
            <a:r>
              <a:rPr lang="fr-FR" baseline="0" dirty="0"/>
              <a:t>Pour terminer par une conclusion qui synthétise notre travail et présente quelques perspectives</a:t>
            </a:r>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11</a:t>
            </a:fld>
            <a:endParaRPr lang="fr-FR"/>
          </a:p>
        </p:txBody>
      </p:sp>
      <p:sp>
        <p:nvSpPr>
          <p:cNvPr id="5" name="Espace réservé du pied de page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865627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12</a:t>
            </a:fld>
            <a:endParaRPr lang="fr-FR" dirty="0"/>
          </a:p>
        </p:txBody>
      </p:sp>
    </p:spTree>
    <p:extLst>
      <p:ext uri="{BB962C8B-B14F-4D97-AF65-F5344CB8AC3E}">
        <p14:creationId xmlns:p14="http://schemas.microsoft.com/office/powerpoint/2010/main" val="1592318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dirty="0"/>
              <a:t>Utilisabilité:</a:t>
            </a:r>
            <a:endParaRPr lang="fr-FR" dirty="0"/>
          </a:p>
          <a:p>
            <a:r>
              <a:rPr lang="fr-FR" b="1" dirty="0"/>
              <a:t>	Facilité d'apprentissage:</a:t>
            </a:r>
            <a:r>
              <a:rPr lang="fr-FR" dirty="0"/>
              <a:t> Un nouvel utilisateur doit pouvoir apprendre à utiliser le logiciel en moins d'une heure.</a:t>
            </a:r>
          </a:p>
          <a:p>
            <a:r>
              <a:rPr lang="fr-FR" b="1" dirty="0"/>
              <a:t>	Efficacité:</a:t>
            </a:r>
            <a:r>
              <a:rPr lang="fr-FR" dirty="0"/>
              <a:t> Un utilisateur expérimenté doit pouvoir accomplir une tâche donnée en moins de 5 minutes.</a:t>
            </a:r>
          </a:p>
          <a:p>
            <a:r>
              <a:rPr lang="fr-FR" b="1" dirty="0"/>
              <a:t>	Satisfaction de l'utilisateur:</a:t>
            </a:r>
            <a:r>
              <a:rPr lang="fr-FR" dirty="0"/>
              <a:t> 80% des utilisateurs doivent évaluer l'application comme étant facile à utiliser.</a:t>
            </a:r>
          </a:p>
          <a:p>
            <a:pPr rtl="0"/>
            <a:r>
              <a:rPr lang="fr-FR" b="1" dirty="0">
                <a:effectLst/>
              </a:rPr>
              <a:t>Maintenabilité:</a:t>
            </a:r>
            <a:endParaRPr lang="fr-FR" dirty="0">
              <a:effectLst/>
            </a:endParaRPr>
          </a:p>
          <a:p>
            <a:pPr rtl="0"/>
            <a:r>
              <a:rPr lang="fr-FR" b="1" dirty="0">
                <a:effectLst/>
              </a:rPr>
              <a:t>	Modularité:</a:t>
            </a:r>
            <a:r>
              <a:rPr lang="fr-FR" dirty="0">
                <a:effectLst/>
              </a:rPr>
              <a:t> Le code doit être organisé en modules indépendants.</a:t>
            </a:r>
          </a:p>
          <a:p>
            <a:pPr rtl="0"/>
            <a:r>
              <a:rPr lang="fr-FR" b="1" dirty="0">
                <a:effectLst/>
              </a:rPr>
              <a:t>	Testabilité:</a:t>
            </a:r>
            <a:r>
              <a:rPr lang="fr-FR" dirty="0">
                <a:effectLst/>
              </a:rPr>
              <a:t> Il doit être facile d'écrire des tests unitaires pour le code.</a:t>
            </a:r>
          </a:p>
          <a:p>
            <a:pPr rtl="0"/>
            <a:r>
              <a:rPr lang="fr-FR" b="1" dirty="0">
                <a:effectLst/>
              </a:rPr>
              <a:t>	Portabilité:</a:t>
            </a:r>
            <a:r>
              <a:rPr lang="fr-FR" dirty="0">
                <a:effectLst/>
              </a:rPr>
              <a:t> Le logiciel doit pouvoir fonctionner sur différentes plateformes.</a:t>
            </a:r>
          </a:p>
          <a:p>
            <a:pPr rtl="0"/>
            <a:endParaRPr lang="fr-FR" dirty="0">
              <a:effectLst/>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13</a:t>
            </a:fld>
            <a:endParaRPr lang="fr-FR" dirty="0"/>
          </a:p>
        </p:txBody>
      </p:sp>
    </p:spTree>
    <p:extLst>
      <p:ext uri="{BB962C8B-B14F-4D97-AF65-F5344CB8AC3E}">
        <p14:creationId xmlns:p14="http://schemas.microsoft.com/office/powerpoint/2010/main" val="4222768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a:t>Nous vous présentons</a:t>
            </a:r>
            <a:r>
              <a:rPr lang="fr-FR" baseline="0" dirty="0"/>
              <a:t> le travail réalisé selon le plan suivant :</a:t>
            </a:r>
            <a:endParaRPr lang="fr-FR" dirty="0"/>
          </a:p>
          <a:p>
            <a:r>
              <a:rPr lang="fr-FR" dirty="0"/>
              <a:t>Nous commençons par introduire le contexte</a:t>
            </a:r>
            <a:r>
              <a:rPr lang="fr-FR" baseline="0" dirty="0"/>
              <a:t> général du projet</a:t>
            </a:r>
            <a:endParaRPr lang="fr-FR" dirty="0"/>
          </a:p>
          <a:p>
            <a:r>
              <a:rPr lang="fr-FR" dirty="0"/>
              <a:t>Suivi par l’analyse et les spécifications</a:t>
            </a:r>
          </a:p>
          <a:p>
            <a:r>
              <a:rPr lang="fr-FR" dirty="0"/>
              <a:t>Nous aborderons par la suite la</a:t>
            </a:r>
            <a:r>
              <a:rPr lang="fr-FR" baseline="0" dirty="0"/>
              <a:t> conception de notre solution</a:t>
            </a:r>
            <a:r>
              <a:rPr lang="fr-FR" dirty="0"/>
              <a:t> </a:t>
            </a:r>
          </a:p>
          <a:p>
            <a:r>
              <a:rPr lang="fr-FR" baseline="0" dirty="0"/>
              <a:t>Nous exposerons après la mise en œuvre du projet</a:t>
            </a:r>
          </a:p>
          <a:p>
            <a:r>
              <a:rPr lang="fr-FR" baseline="0" dirty="0"/>
              <a:t>Pour terminer par une conclusion qui synthétise notre travail et présente quelques perspectives</a:t>
            </a:r>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14</a:t>
            </a:fld>
            <a:endParaRPr lang="fr-FR"/>
          </a:p>
        </p:txBody>
      </p:sp>
      <p:sp>
        <p:nvSpPr>
          <p:cNvPr id="5" name="Espace réservé du pied de page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653685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dirty="0"/>
              <a:t>Utilisabilité:</a:t>
            </a:r>
            <a:endParaRPr lang="fr-FR" dirty="0"/>
          </a:p>
          <a:p>
            <a:r>
              <a:rPr lang="fr-FR" b="1" dirty="0"/>
              <a:t>	Facilité d'apprentissage:</a:t>
            </a:r>
            <a:r>
              <a:rPr lang="fr-FR" dirty="0"/>
              <a:t> Un nouvel utilisateur doit pouvoir apprendre à utiliser le logiciel en moins d'une heure.</a:t>
            </a:r>
          </a:p>
          <a:p>
            <a:r>
              <a:rPr lang="fr-FR" b="1" dirty="0"/>
              <a:t>	Efficacité:</a:t>
            </a:r>
            <a:r>
              <a:rPr lang="fr-FR" dirty="0"/>
              <a:t> Un utilisateur expérimenté doit pouvoir accomplir une tâche donnée en moins de 5 minutes.</a:t>
            </a:r>
          </a:p>
          <a:p>
            <a:r>
              <a:rPr lang="fr-FR" b="1" dirty="0"/>
              <a:t>	Satisfaction de l'utilisateur:</a:t>
            </a:r>
            <a:r>
              <a:rPr lang="fr-FR" dirty="0"/>
              <a:t> 80% des utilisateurs doivent évaluer l'application comme étant facile à utiliser.</a:t>
            </a:r>
          </a:p>
          <a:p>
            <a:pPr rtl="0"/>
            <a:r>
              <a:rPr lang="fr-FR" b="1" dirty="0">
                <a:effectLst/>
              </a:rPr>
              <a:t>Maintenabilité:</a:t>
            </a:r>
            <a:endParaRPr lang="fr-FR" dirty="0">
              <a:effectLst/>
            </a:endParaRPr>
          </a:p>
          <a:p>
            <a:pPr rtl="0"/>
            <a:r>
              <a:rPr lang="fr-FR" b="1" dirty="0">
                <a:effectLst/>
              </a:rPr>
              <a:t>	Modularité:</a:t>
            </a:r>
            <a:r>
              <a:rPr lang="fr-FR" dirty="0">
                <a:effectLst/>
              </a:rPr>
              <a:t> Le code doit être organisé en modules indépendants.</a:t>
            </a:r>
          </a:p>
          <a:p>
            <a:pPr rtl="0"/>
            <a:r>
              <a:rPr lang="fr-FR" b="1" dirty="0">
                <a:effectLst/>
              </a:rPr>
              <a:t>	Testabilité:</a:t>
            </a:r>
            <a:r>
              <a:rPr lang="fr-FR" dirty="0">
                <a:effectLst/>
              </a:rPr>
              <a:t> Il doit être facile d'écrire des tests unitaires pour le code.</a:t>
            </a:r>
          </a:p>
          <a:p>
            <a:pPr rtl="0"/>
            <a:r>
              <a:rPr lang="fr-FR" b="1" dirty="0">
                <a:effectLst/>
              </a:rPr>
              <a:t>	Portabilité:</a:t>
            </a:r>
            <a:r>
              <a:rPr lang="fr-FR" dirty="0">
                <a:effectLst/>
              </a:rPr>
              <a:t> Le logiciel doit pouvoir fonctionner sur différentes plateformes.</a:t>
            </a:r>
          </a:p>
          <a:p>
            <a:pPr rtl="0"/>
            <a:endParaRPr lang="fr-FR" dirty="0">
              <a:effectLst/>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15</a:t>
            </a:fld>
            <a:endParaRPr lang="fr-FR" dirty="0"/>
          </a:p>
        </p:txBody>
      </p:sp>
    </p:spTree>
    <p:extLst>
      <p:ext uri="{BB962C8B-B14F-4D97-AF65-F5344CB8AC3E}">
        <p14:creationId xmlns:p14="http://schemas.microsoft.com/office/powerpoint/2010/main" val="3539109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dirty="0"/>
              <a:t>Utilisabilité:</a:t>
            </a:r>
            <a:endParaRPr lang="fr-FR" dirty="0"/>
          </a:p>
          <a:p>
            <a:r>
              <a:rPr lang="fr-FR" b="1" dirty="0"/>
              <a:t>	Facilité d'apprentissage:</a:t>
            </a:r>
            <a:r>
              <a:rPr lang="fr-FR" dirty="0"/>
              <a:t> Un nouvel utilisateur doit pouvoir apprendre à utiliser le logiciel en moins d'une heure.</a:t>
            </a:r>
          </a:p>
          <a:p>
            <a:r>
              <a:rPr lang="fr-FR" b="1" dirty="0"/>
              <a:t>	Efficacité:</a:t>
            </a:r>
            <a:r>
              <a:rPr lang="fr-FR" dirty="0"/>
              <a:t> Un utilisateur expérimenté doit pouvoir accomplir une tâche donnée en moins de 5 minutes.</a:t>
            </a:r>
          </a:p>
          <a:p>
            <a:r>
              <a:rPr lang="fr-FR" b="1" dirty="0"/>
              <a:t>	Satisfaction de l'utilisateur:</a:t>
            </a:r>
            <a:r>
              <a:rPr lang="fr-FR" dirty="0"/>
              <a:t> 80% des utilisateurs doivent évaluer l'application comme étant facile à utiliser.</a:t>
            </a:r>
          </a:p>
          <a:p>
            <a:pPr rtl="0"/>
            <a:r>
              <a:rPr lang="fr-FR" b="1" dirty="0">
                <a:effectLst/>
              </a:rPr>
              <a:t>Maintenabilité:</a:t>
            </a:r>
            <a:endParaRPr lang="fr-FR" dirty="0">
              <a:effectLst/>
            </a:endParaRPr>
          </a:p>
          <a:p>
            <a:pPr rtl="0"/>
            <a:r>
              <a:rPr lang="fr-FR" b="1" dirty="0">
                <a:effectLst/>
              </a:rPr>
              <a:t>	Modularité:</a:t>
            </a:r>
            <a:r>
              <a:rPr lang="fr-FR" dirty="0">
                <a:effectLst/>
              </a:rPr>
              <a:t> Le code doit être organisé en modules indépendants.</a:t>
            </a:r>
          </a:p>
          <a:p>
            <a:pPr rtl="0"/>
            <a:r>
              <a:rPr lang="fr-FR" b="1" dirty="0">
                <a:effectLst/>
              </a:rPr>
              <a:t>	Testabilité:</a:t>
            </a:r>
            <a:r>
              <a:rPr lang="fr-FR" dirty="0">
                <a:effectLst/>
              </a:rPr>
              <a:t> Il doit être facile d'écrire des tests unitaires pour le code.</a:t>
            </a:r>
          </a:p>
          <a:p>
            <a:pPr rtl="0"/>
            <a:r>
              <a:rPr lang="fr-FR" b="1" dirty="0">
                <a:effectLst/>
              </a:rPr>
              <a:t>	Portabilité:</a:t>
            </a:r>
            <a:r>
              <a:rPr lang="fr-FR" dirty="0">
                <a:effectLst/>
              </a:rPr>
              <a:t> Le logiciel doit pouvoir fonctionner sur différentes plateformes.</a:t>
            </a:r>
          </a:p>
          <a:p>
            <a:pPr rtl="0"/>
            <a:endParaRPr lang="fr-FR" dirty="0">
              <a:effectLst/>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16</a:t>
            </a:fld>
            <a:endParaRPr lang="fr-FR" dirty="0"/>
          </a:p>
        </p:txBody>
      </p:sp>
    </p:spTree>
    <p:extLst>
      <p:ext uri="{BB962C8B-B14F-4D97-AF65-F5344CB8AC3E}">
        <p14:creationId xmlns:p14="http://schemas.microsoft.com/office/powerpoint/2010/main" val="4152448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dirty="0"/>
              <a:t>Utilisabilité:</a:t>
            </a:r>
            <a:endParaRPr lang="fr-FR" dirty="0"/>
          </a:p>
          <a:p>
            <a:r>
              <a:rPr lang="fr-FR" b="1" dirty="0"/>
              <a:t>	Facilité d'apprentissage:</a:t>
            </a:r>
            <a:r>
              <a:rPr lang="fr-FR" dirty="0"/>
              <a:t> Un nouvel utilisateur doit pouvoir apprendre à utiliser le logiciel en moins d'une heure.</a:t>
            </a:r>
          </a:p>
          <a:p>
            <a:r>
              <a:rPr lang="fr-FR" b="1" dirty="0"/>
              <a:t>	Efficacité:</a:t>
            </a:r>
            <a:r>
              <a:rPr lang="fr-FR" dirty="0"/>
              <a:t> Un utilisateur expérimenté doit pouvoir accomplir une tâche donnée en moins de 5 minutes.</a:t>
            </a:r>
          </a:p>
          <a:p>
            <a:r>
              <a:rPr lang="fr-FR" b="1" dirty="0"/>
              <a:t>	Satisfaction de l'utilisateur:</a:t>
            </a:r>
            <a:r>
              <a:rPr lang="fr-FR" dirty="0"/>
              <a:t> 80% des utilisateurs doivent évaluer l'application comme étant facile à utiliser.</a:t>
            </a:r>
          </a:p>
          <a:p>
            <a:pPr rtl="0"/>
            <a:r>
              <a:rPr lang="fr-FR" b="1" dirty="0">
                <a:effectLst/>
              </a:rPr>
              <a:t>Maintenabilité:</a:t>
            </a:r>
            <a:endParaRPr lang="fr-FR" dirty="0">
              <a:effectLst/>
            </a:endParaRPr>
          </a:p>
          <a:p>
            <a:pPr rtl="0"/>
            <a:r>
              <a:rPr lang="fr-FR" b="1" dirty="0">
                <a:effectLst/>
              </a:rPr>
              <a:t>	Modularité:</a:t>
            </a:r>
            <a:r>
              <a:rPr lang="fr-FR" dirty="0">
                <a:effectLst/>
              </a:rPr>
              <a:t> Le code doit être organisé en modules indépendants.</a:t>
            </a:r>
          </a:p>
          <a:p>
            <a:pPr rtl="0"/>
            <a:r>
              <a:rPr lang="fr-FR" b="1" dirty="0">
                <a:effectLst/>
              </a:rPr>
              <a:t>	Testabilité:</a:t>
            </a:r>
            <a:r>
              <a:rPr lang="fr-FR" dirty="0">
                <a:effectLst/>
              </a:rPr>
              <a:t> Il doit être facile d'écrire des tests unitaires pour le code.</a:t>
            </a:r>
          </a:p>
          <a:p>
            <a:pPr rtl="0"/>
            <a:r>
              <a:rPr lang="fr-FR" b="1" dirty="0">
                <a:effectLst/>
              </a:rPr>
              <a:t>	Portabilité:</a:t>
            </a:r>
            <a:r>
              <a:rPr lang="fr-FR" dirty="0">
                <a:effectLst/>
              </a:rPr>
              <a:t> Le logiciel doit pouvoir fonctionner sur différentes plateformes.</a:t>
            </a:r>
          </a:p>
          <a:p>
            <a:pPr rtl="0"/>
            <a:endParaRPr lang="fr-FR" dirty="0">
              <a:effectLst/>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17</a:t>
            </a:fld>
            <a:endParaRPr lang="fr-FR" dirty="0"/>
          </a:p>
        </p:txBody>
      </p:sp>
    </p:spTree>
    <p:extLst>
      <p:ext uri="{BB962C8B-B14F-4D97-AF65-F5344CB8AC3E}">
        <p14:creationId xmlns:p14="http://schemas.microsoft.com/office/powerpoint/2010/main" val="1657956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dirty="0"/>
              <a:t>Utilisabilité:</a:t>
            </a:r>
            <a:endParaRPr lang="fr-FR" dirty="0"/>
          </a:p>
          <a:p>
            <a:r>
              <a:rPr lang="fr-FR" b="1" dirty="0"/>
              <a:t>	Facilité d'apprentissage:</a:t>
            </a:r>
            <a:r>
              <a:rPr lang="fr-FR" dirty="0"/>
              <a:t> Un nouvel utilisateur doit pouvoir apprendre à utiliser le logiciel en moins d'une heure.</a:t>
            </a:r>
          </a:p>
          <a:p>
            <a:r>
              <a:rPr lang="fr-FR" b="1" dirty="0"/>
              <a:t>	Efficacité:</a:t>
            </a:r>
            <a:r>
              <a:rPr lang="fr-FR" dirty="0"/>
              <a:t> Un utilisateur expérimenté doit pouvoir accomplir une tâche donnée en moins de 5 minutes.</a:t>
            </a:r>
          </a:p>
          <a:p>
            <a:r>
              <a:rPr lang="fr-FR" b="1" dirty="0"/>
              <a:t>	Satisfaction de l'utilisateur:</a:t>
            </a:r>
            <a:r>
              <a:rPr lang="fr-FR" dirty="0"/>
              <a:t> 80% des utilisateurs doivent évaluer l'application comme étant facile à utiliser.</a:t>
            </a:r>
          </a:p>
          <a:p>
            <a:pPr rtl="0"/>
            <a:r>
              <a:rPr lang="fr-FR" b="1" dirty="0">
                <a:effectLst/>
              </a:rPr>
              <a:t>Maintenabilité:</a:t>
            </a:r>
            <a:endParaRPr lang="fr-FR" dirty="0">
              <a:effectLst/>
            </a:endParaRPr>
          </a:p>
          <a:p>
            <a:pPr rtl="0"/>
            <a:r>
              <a:rPr lang="fr-FR" b="1" dirty="0">
                <a:effectLst/>
              </a:rPr>
              <a:t>	Modularité:</a:t>
            </a:r>
            <a:r>
              <a:rPr lang="fr-FR" dirty="0">
                <a:effectLst/>
              </a:rPr>
              <a:t> Le code doit être organisé en modules indépendants.</a:t>
            </a:r>
          </a:p>
          <a:p>
            <a:pPr rtl="0"/>
            <a:r>
              <a:rPr lang="fr-FR" b="1" dirty="0">
                <a:effectLst/>
              </a:rPr>
              <a:t>	Testabilité:</a:t>
            </a:r>
            <a:r>
              <a:rPr lang="fr-FR" dirty="0">
                <a:effectLst/>
              </a:rPr>
              <a:t> Il doit être facile d'écrire des tests unitaires pour le code.</a:t>
            </a:r>
          </a:p>
          <a:p>
            <a:pPr rtl="0"/>
            <a:r>
              <a:rPr lang="fr-FR" b="1" dirty="0">
                <a:effectLst/>
              </a:rPr>
              <a:t>	Portabilité:</a:t>
            </a:r>
            <a:r>
              <a:rPr lang="fr-FR" dirty="0">
                <a:effectLst/>
              </a:rPr>
              <a:t> Le logiciel doit pouvoir fonctionner sur différentes plateformes.</a:t>
            </a:r>
          </a:p>
          <a:p>
            <a:pPr rtl="0"/>
            <a:endParaRPr lang="fr-FR" dirty="0">
              <a:effectLst/>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18</a:t>
            </a:fld>
            <a:endParaRPr lang="fr-FR" dirty="0"/>
          </a:p>
        </p:txBody>
      </p:sp>
    </p:spTree>
    <p:extLst>
      <p:ext uri="{BB962C8B-B14F-4D97-AF65-F5344CB8AC3E}">
        <p14:creationId xmlns:p14="http://schemas.microsoft.com/office/powerpoint/2010/main" val="8066150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19</a:t>
            </a:fld>
            <a:endParaRPr lang="fr-FR" dirty="0"/>
          </a:p>
        </p:txBody>
      </p:sp>
    </p:spTree>
    <p:extLst>
      <p:ext uri="{BB962C8B-B14F-4D97-AF65-F5344CB8AC3E}">
        <p14:creationId xmlns:p14="http://schemas.microsoft.com/office/powerpoint/2010/main" val="41714785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20</a:t>
            </a:fld>
            <a:endParaRPr lang="fr-FR" dirty="0"/>
          </a:p>
        </p:txBody>
      </p:sp>
    </p:spTree>
    <p:extLst>
      <p:ext uri="{BB962C8B-B14F-4D97-AF65-F5344CB8AC3E}">
        <p14:creationId xmlns:p14="http://schemas.microsoft.com/office/powerpoint/2010/main" val="649589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a:t>Nous vous présentons</a:t>
            </a:r>
            <a:r>
              <a:rPr lang="fr-FR" baseline="0" dirty="0"/>
              <a:t> le travail réalisé selon le plan suivant :</a:t>
            </a:r>
            <a:endParaRPr lang="fr-FR" dirty="0"/>
          </a:p>
          <a:p>
            <a:r>
              <a:rPr lang="fr-FR" dirty="0"/>
              <a:t>Nous commençons par introduire le contexte</a:t>
            </a:r>
            <a:r>
              <a:rPr lang="fr-FR" baseline="0" dirty="0"/>
              <a:t> général du projet</a:t>
            </a:r>
            <a:endParaRPr lang="fr-FR" dirty="0"/>
          </a:p>
          <a:p>
            <a:r>
              <a:rPr lang="fr-FR" dirty="0"/>
              <a:t>Suivi par l’analyse et les spécifications</a:t>
            </a:r>
          </a:p>
          <a:p>
            <a:r>
              <a:rPr lang="fr-FR" dirty="0"/>
              <a:t>Nous aborderons par la suite la</a:t>
            </a:r>
            <a:r>
              <a:rPr lang="fr-FR" baseline="0" dirty="0"/>
              <a:t> conception de notre solution</a:t>
            </a:r>
            <a:r>
              <a:rPr lang="fr-FR" dirty="0"/>
              <a:t> </a:t>
            </a:r>
          </a:p>
          <a:p>
            <a:r>
              <a:rPr lang="fr-FR" baseline="0" dirty="0"/>
              <a:t>Nous exposerons après la mise en œuvre du projet</a:t>
            </a:r>
          </a:p>
          <a:p>
            <a:r>
              <a:rPr lang="fr-FR" baseline="0" dirty="0"/>
              <a:t>Pour terminer par une conclusion qui synthétise notre travail et présente quelques perspectives</a:t>
            </a:r>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3</a:t>
            </a:fld>
            <a:endParaRPr lang="fr-FR"/>
          </a:p>
        </p:txBody>
      </p:sp>
      <p:sp>
        <p:nvSpPr>
          <p:cNvPr id="5" name="Espace réservé du pied de page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7097704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a:t>Nous vous présentons</a:t>
            </a:r>
            <a:r>
              <a:rPr lang="fr-FR" baseline="0" dirty="0"/>
              <a:t> le travail réalisé selon le plan suivant :</a:t>
            </a:r>
            <a:endParaRPr lang="fr-FR" dirty="0"/>
          </a:p>
          <a:p>
            <a:r>
              <a:rPr lang="fr-FR" dirty="0"/>
              <a:t>Nous commençons par introduire le contexte</a:t>
            </a:r>
            <a:r>
              <a:rPr lang="fr-FR" baseline="0" dirty="0"/>
              <a:t> général du projet</a:t>
            </a:r>
            <a:endParaRPr lang="fr-FR" dirty="0"/>
          </a:p>
          <a:p>
            <a:r>
              <a:rPr lang="fr-FR" dirty="0"/>
              <a:t>Suivi par l’analyse et les spécifications</a:t>
            </a:r>
          </a:p>
          <a:p>
            <a:r>
              <a:rPr lang="fr-FR" dirty="0"/>
              <a:t>Nous aborderons par la suite la</a:t>
            </a:r>
            <a:r>
              <a:rPr lang="fr-FR" baseline="0" dirty="0"/>
              <a:t> conception de notre solution</a:t>
            </a:r>
            <a:r>
              <a:rPr lang="fr-FR" dirty="0"/>
              <a:t> </a:t>
            </a:r>
          </a:p>
          <a:p>
            <a:r>
              <a:rPr lang="fr-FR" baseline="0" dirty="0"/>
              <a:t>Nous exposerons après la mise en œuvre du projet</a:t>
            </a:r>
          </a:p>
          <a:p>
            <a:r>
              <a:rPr lang="fr-FR" baseline="0" dirty="0"/>
              <a:t>Pour terminer par une conclusion qui synthétise notre travail et présente quelques perspectives</a:t>
            </a:r>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21</a:t>
            </a:fld>
            <a:endParaRPr lang="fr-FR"/>
          </a:p>
        </p:txBody>
      </p:sp>
      <p:sp>
        <p:nvSpPr>
          <p:cNvPr id="5" name="Espace réservé du pied de page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7932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22</a:t>
            </a:fld>
            <a:endParaRPr lang="fr-FR" dirty="0"/>
          </a:p>
        </p:txBody>
      </p:sp>
    </p:spTree>
    <p:extLst>
      <p:ext uri="{BB962C8B-B14F-4D97-AF65-F5344CB8AC3E}">
        <p14:creationId xmlns:p14="http://schemas.microsoft.com/office/powerpoint/2010/main" val="31555938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23</a:t>
            </a:fld>
            <a:endParaRPr lang="fr-FR" dirty="0"/>
          </a:p>
        </p:txBody>
      </p:sp>
    </p:spTree>
    <p:extLst>
      <p:ext uri="{BB962C8B-B14F-4D97-AF65-F5344CB8AC3E}">
        <p14:creationId xmlns:p14="http://schemas.microsoft.com/office/powerpoint/2010/main" val="11004422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24</a:t>
            </a:fld>
            <a:endParaRPr lang="fr-FR" dirty="0"/>
          </a:p>
        </p:txBody>
      </p:sp>
    </p:spTree>
    <p:extLst>
      <p:ext uri="{BB962C8B-B14F-4D97-AF65-F5344CB8AC3E}">
        <p14:creationId xmlns:p14="http://schemas.microsoft.com/office/powerpoint/2010/main" val="1481017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25</a:t>
            </a:fld>
            <a:endParaRPr lang="fr-FR" dirty="0"/>
          </a:p>
        </p:txBody>
      </p:sp>
    </p:spTree>
    <p:extLst>
      <p:ext uri="{BB962C8B-B14F-4D97-AF65-F5344CB8AC3E}">
        <p14:creationId xmlns:p14="http://schemas.microsoft.com/office/powerpoint/2010/main" val="74821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26</a:t>
            </a:fld>
            <a:endParaRPr lang="fr-FR" dirty="0"/>
          </a:p>
        </p:txBody>
      </p:sp>
    </p:spTree>
    <p:extLst>
      <p:ext uri="{BB962C8B-B14F-4D97-AF65-F5344CB8AC3E}">
        <p14:creationId xmlns:p14="http://schemas.microsoft.com/office/powerpoint/2010/main" val="21865841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27</a:t>
            </a:fld>
            <a:endParaRPr lang="fr-FR" dirty="0"/>
          </a:p>
        </p:txBody>
      </p:sp>
    </p:spTree>
    <p:extLst>
      <p:ext uri="{BB962C8B-B14F-4D97-AF65-F5344CB8AC3E}">
        <p14:creationId xmlns:p14="http://schemas.microsoft.com/office/powerpoint/2010/main" val="5010993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28</a:t>
            </a:fld>
            <a:endParaRPr lang="fr-FR" dirty="0"/>
          </a:p>
        </p:txBody>
      </p:sp>
    </p:spTree>
    <p:extLst>
      <p:ext uri="{BB962C8B-B14F-4D97-AF65-F5344CB8AC3E}">
        <p14:creationId xmlns:p14="http://schemas.microsoft.com/office/powerpoint/2010/main" val="27793541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29</a:t>
            </a:fld>
            <a:endParaRPr lang="fr-FR" dirty="0"/>
          </a:p>
        </p:txBody>
      </p:sp>
    </p:spTree>
    <p:extLst>
      <p:ext uri="{BB962C8B-B14F-4D97-AF65-F5344CB8AC3E}">
        <p14:creationId xmlns:p14="http://schemas.microsoft.com/office/powerpoint/2010/main" val="25315017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30</a:t>
            </a:fld>
            <a:endParaRPr lang="fr-FR" dirty="0"/>
          </a:p>
        </p:txBody>
      </p:sp>
    </p:spTree>
    <p:extLst>
      <p:ext uri="{BB962C8B-B14F-4D97-AF65-F5344CB8AC3E}">
        <p14:creationId xmlns:p14="http://schemas.microsoft.com/office/powerpoint/2010/main" val="3368677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4</a:t>
            </a:fld>
            <a:endParaRPr lang="fr-FR" dirty="0"/>
          </a:p>
        </p:txBody>
      </p:sp>
    </p:spTree>
    <p:extLst>
      <p:ext uri="{BB962C8B-B14F-4D97-AF65-F5344CB8AC3E}">
        <p14:creationId xmlns:p14="http://schemas.microsoft.com/office/powerpoint/2010/main" val="2256691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31</a:t>
            </a:fld>
            <a:endParaRPr lang="fr-FR" dirty="0"/>
          </a:p>
        </p:txBody>
      </p:sp>
    </p:spTree>
    <p:extLst>
      <p:ext uri="{BB962C8B-B14F-4D97-AF65-F5344CB8AC3E}">
        <p14:creationId xmlns:p14="http://schemas.microsoft.com/office/powerpoint/2010/main" val="7635979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32</a:t>
            </a:fld>
            <a:endParaRPr lang="fr-FR" dirty="0"/>
          </a:p>
        </p:txBody>
      </p:sp>
    </p:spTree>
    <p:extLst>
      <p:ext uri="{BB962C8B-B14F-4D97-AF65-F5344CB8AC3E}">
        <p14:creationId xmlns:p14="http://schemas.microsoft.com/office/powerpoint/2010/main" val="3990137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L’école </a:t>
            </a:r>
            <a:r>
              <a:rPr lang="fr-FR" dirty="0" err="1"/>
              <a:t>supmti</a:t>
            </a:r>
            <a:r>
              <a:rPr lang="fr-FR" dirty="0"/>
              <a:t> accueille une diversité d’étudiants provenant de plus de 17 nationalités à travers </a:t>
            </a:r>
            <a:r>
              <a:rPr lang="fr-FR" dirty="0" err="1"/>
              <a:t>l’afrique</a:t>
            </a:r>
            <a:endParaRPr lang="fr-FR" dirty="0"/>
          </a:p>
          <a:p>
            <a:r>
              <a:rPr lang="fr-FR" dirty="0"/>
              <a:t>Cette diversité géographique et culturelle enrichit la communauté universitaire mais complexifie</a:t>
            </a:r>
          </a:p>
          <a:p>
            <a:r>
              <a:rPr lang="fr-FR" dirty="0"/>
              <a:t> également les efforts de suivi et de soutien après l'obtention du diplôme.</a:t>
            </a:r>
          </a:p>
          <a:p>
            <a:r>
              <a:rPr lang="fr-FR" dirty="0"/>
              <a:t>Comment une université accueillant une diversité d'étudiants étrangers, représentant plus de 17 nationalités à travers l'Afrique, peut-elle efficacement suivre, soutenir et valoriser les parcours de ses lauréats pour améliorer leur insertion professionnelle,</a:t>
            </a:r>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5</a:t>
            </a:fld>
            <a:endParaRPr lang="fr-FR" dirty="0"/>
          </a:p>
        </p:txBody>
      </p:sp>
    </p:spTree>
    <p:extLst>
      <p:ext uri="{BB962C8B-B14F-4D97-AF65-F5344CB8AC3E}">
        <p14:creationId xmlns:p14="http://schemas.microsoft.com/office/powerpoint/2010/main" val="3708706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6</a:t>
            </a:fld>
            <a:endParaRPr lang="fr-FR" dirty="0"/>
          </a:p>
        </p:txBody>
      </p:sp>
    </p:spTree>
    <p:extLst>
      <p:ext uri="{BB962C8B-B14F-4D97-AF65-F5344CB8AC3E}">
        <p14:creationId xmlns:p14="http://schemas.microsoft.com/office/powerpoint/2010/main" val="138733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lvl="0"/>
            <a:r>
              <a:rPr lang="fr-FR" sz="1200" b="1" kern="1200" dirty="0">
                <a:solidFill>
                  <a:schemeClr val="tx1"/>
                </a:solidFill>
                <a:effectLst/>
                <a:latin typeface="+mn-lt"/>
                <a:ea typeface="+mn-ea"/>
                <a:cs typeface="+mn-cs"/>
              </a:rPr>
              <a:t>Le </a:t>
            </a:r>
            <a:r>
              <a:rPr lang="fr-FR" sz="1200" b="1" kern="1200" dirty="0" err="1">
                <a:solidFill>
                  <a:schemeClr val="tx1"/>
                </a:solidFill>
                <a:effectLst/>
                <a:latin typeface="+mn-lt"/>
                <a:ea typeface="+mn-ea"/>
                <a:cs typeface="+mn-cs"/>
              </a:rPr>
              <a:t>product</a:t>
            </a:r>
            <a:r>
              <a:rPr lang="fr-FR" sz="1200" b="1" kern="1200" dirty="0">
                <a:solidFill>
                  <a:schemeClr val="tx1"/>
                </a:solidFill>
                <a:effectLst/>
                <a:latin typeface="+mn-lt"/>
                <a:ea typeface="+mn-ea"/>
                <a:cs typeface="+mn-cs"/>
              </a:rPr>
              <a:t> </a:t>
            </a:r>
            <a:r>
              <a:rPr lang="fr-FR" sz="1200" b="1" kern="1200" dirty="0" err="1">
                <a:solidFill>
                  <a:schemeClr val="tx1"/>
                </a:solidFill>
                <a:effectLst/>
                <a:latin typeface="+mn-lt"/>
                <a:ea typeface="+mn-ea"/>
                <a:cs typeface="+mn-cs"/>
              </a:rPr>
              <a:t>backlog</a:t>
            </a:r>
            <a:r>
              <a:rPr lang="fr-FR" sz="1200" kern="1200" dirty="0">
                <a:solidFill>
                  <a:schemeClr val="tx1"/>
                </a:solidFill>
                <a:effectLst/>
                <a:latin typeface="+mn-lt"/>
                <a:ea typeface="+mn-ea"/>
                <a:cs typeface="+mn-cs"/>
              </a:rPr>
              <a:t> : ce document contient les exigences initiales dressées puis hiérarchisées avec le client en début de projet. Néanmoins il va évoluer tout au long de la durée du projet, en fonction du projet, en fonction des divers besoins du client.</a:t>
            </a:r>
          </a:p>
          <a:p>
            <a:pPr lvl="0"/>
            <a:r>
              <a:rPr lang="fr-FR" sz="1200" b="1" kern="1200" dirty="0">
                <a:solidFill>
                  <a:schemeClr val="tx1"/>
                </a:solidFill>
                <a:effectLst/>
                <a:latin typeface="+mn-lt"/>
                <a:ea typeface="+mn-ea"/>
                <a:cs typeface="+mn-cs"/>
              </a:rPr>
              <a:t>Le sprint </a:t>
            </a:r>
            <a:r>
              <a:rPr lang="fr-FR" sz="1200" b="1" kern="1200" dirty="0" err="1">
                <a:solidFill>
                  <a:schemeClr val="tx1"/>
                </a:solidFill>
                <a:effectLst/>
                <a:latin typeface="+mn-lt"/>
                <a:ea typeface="+mn-ea"/>
                <a:cs typeface="+mn-cs"/>
              </a:rPr>
              <a:t>backlog</a:t>
            </a:r>
            <a:r>
              <a:rPr lang="fr-FR" sz="1200" kern="1200" dirty="0">
                <a:solidFill>
                  <a:schemeClr val="tx1"/>
                </a:solidFill>
                <a:effectLst/>
                <a:latin typeface="+mn-lt"/>
                <a:ea typeface="+mn-ea"/>
                <a:cs typeface="+mn-cs"/>
              </a:rPr>
              <a:t> : à chaque début de sprint, l’équipe définit un but, puis lors de la réunion de sprint, l’équipe de développement choisit les éléments du carnet à réaliser. L’ensemble de ces éléments constitue alors le sprint </a:t>
            </a:r>
            <a:r>
              <a:rPr lang="fr-FR" sz="1200" kern="1200" dirty="0" err="1">
                <a:solidFill>
                  <a:schemeClr val="tx1"/>
                </a:solidFill>
                <a:effectLst/>
                <a:latin typeface="+mn-lt"/>
                <a:ea typeface="+mn-ea"/>
                <a:cs typeface="+mn-cs"/>
              </a:rPr>
              <a:t>backlog</a:t>
            </a:r>
            <a:r>
              <a:rPr lang="fr-FR" sz="1200" kern="1200" dirty="0">
                <a:solidFill>
                  <a:schemeClr val="tx1"/>
                </a:solidFill>
                <a:effectLst/>
                <a:latin typeface="+mn-lt"/>
                <a:ea typeface="+mn-ea"/>
                <a:cs typeface="+mn-cs"/>
              </a:rPr>
              <a:t>.</a:t>
            </a:r>
          </a:p>
          <a:p>
            <a:pPr lvl="0"/>
            <a:r>
              <a:rPr lang="fr-FR" sz="1200" b="1" kern="1200" dirty="0">
                <a:solidFill>
                  <a:schemeClr val="tx1"/>
                </a:solidFill>
                <a:effectLst/>
                <a:latin typeface="+mn-lt"/>
                <a:ea typeface="+mn-ea"/>
                <a:cs typeface="+mn-cs"/>
              </a:rPr>
              <a:t>User story</a:t>
            </a:r>
            <a:r>
              <a:rPr lang="fr-FR" sz="1200" kern="1200" dirty="0">
                <a:solidFill>
                  <a:schemeClr val="tx1"/>
                </a:solidFill>
                <a:effectLst/>
                <a:latin typeface="+mn-lt"/>
                <a:ea typeface="+mn-ea"/>
                <a:cs typeface="+mn-cs"/>
              </a:rPr>
              <a:t> : ce terme désigne les fonctionnalités décrites par le client. [1]</a:t>
            </a:r>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7</a:t>
            </a:fld>
            <a:endParaRPr lang="fr-FR" dirty="0"/>
          </a:p>
        </p:txBody>
      </p:sp>
    </p:spTree>
    <p:extLst>
      <p:ext uri="{BB962C8B-B14F-4D97-AF65-F5344CB8AC3E}">
        <p14:creationId xmlns:p14="http://schemas.microsoft.com/office/powerpoint/2010/main" val="1756474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kern="1200" dirty="0">
                <a:solidFill>
                  <a:schemeClr val="tx1"/>
                </a:solidFill>
                <a:effectLst/>
                <a:latin typeface="+mn-lt"/>
                <a:ea typeface="+mn-ea"/>
                <a:cs typeface="+mn-cs"/>
              </a:rPr>
              <a:t>Après ces étapes, la réalisation du système est découpée en trois modules qui représentent des sprints :</a:t>
            </a:r>
          </a:p>
          <a:p>
            <a:pPr lvl="0"/>
            <a:r>
              <a:rPr lang="fr-FR" sz="1200" kern="1200" dirty="0">
                <a:solidFill>
                  <a:schemeClr val="tx1"/>
                </a:solidFill>
                <a:effectLst/>
                <a:latin typeface="+mn-lt"/>
                <a:ea typeface="+mn-ea"/>
                <a:cs typeface="+mn-cs"/>
              </a:rPr>
              <a:t>Module 1 : Gestion des utilisateurs-Gestion des stages-Gestions des candidatures ;</a:t>
            </a:r>
          </a:p>
          <a:p>
            <a:pPr lvl="0"/>
            <a:r>
              <a:rPr lang="fr-FR" sz="1200" kern="1200" dirty="0">
                <a:solidFill>
                  <a:schemeClr val="tx1"/>
                </a:solidFill>
                <a:effectLst/>
                <a:latin typeface="+mn-lt"/>
                <a:ea typeface="+mn-ea"/>
                <a:cs typeface="+mn-cs"/>
              </a:rPr>
              <a:t>Module 2 : Gestion des encadrements-Gestion des suivis-Gestion des entreprises ;</a:t>
            </a:r>
          </a:p>
          <a:p>
            <a:pPr lvl="0"/>
            <a:r>
              <a:rPr lang="fr-FR" sz="1200" kern="1200" dirty="0">
                <a:solidFill>
                  <a:schemeClr val="tx1"/>
                </a:solidFill>
                <a:effectLst/>
                <a:latin typeface="+mn-lt"/>
                <a:ea typeface="+mn-ea"/>
                <a:cs typeface="+mn-cs"/>
              </a:rPr>
              <a:t>Module 3 : Gestion des soutenances-Gestion des rapports-Gestion des évaluations.</a:t>
            </a:r>
          </a:p>
          <a:p>
            <a:r>
              <a:rPr lang="fr-FR" sz="1200" kern="1200" dirty="0">
                <a:solidFill>
                  <a:schemeClr val="tx1"/>
                </a:solidFill>
                <a:effectLst/>
                <a:latin typeface="+mn-lt"/>
                <a:ea typeface="+mn-ea"/>
                <a:cs typeface="+mn-cs"/>
              </a:rPr>
              <a:t>Dans chaque sprint on trouve quatre sous tâches :</a:t>
            </a:r>
          </a:p>
          <a:p>
            <a:pPr lvl="0"/>
            <a:r>
              <a:rPr lang="fr-FR" sz="1200" kern="1200" dirty="0">
                <a:solidFill>
                  <a:schemeClr val="tx1"/>
                </a:solidFill>
                <a:effectLst/>
                <a:latin typeface="+mn-lt"/>
                <a:ea typeface="+mn-ea"/>
                <a:cs typeface="+mn-cs"/>
              </a:rPr>
              <a:t>Sprint planning : décomposition du besoin en tâches qui seront réalisées dans une durée ;</a:t>
            </a:r>
          </a:p>
          <a:p>
            <a:pPr lvl="0"/>
            <a:r>
              <a:rPr lang="fr-FR" sz="1200" kern="1200" dirty="0">
                <a:solidFill>
                  <a:schemeClr val="tx1"/>
                </a:solidFill>
                <a:effectLst/>
                <a:latin typeface="+mn-lt"/>
                <a:ea typeface="+mn-ea"/>
                <a:cs typeface="+mn-cs"/>
              </a:rPr>
              <a:t>Sprint </a:t>
            </a:r>
            <a:r>
              <a:rPr lang="fr-FR" sz="1200" kern="1200" dirty="0" err="1">
                <a:solidFill>
                  <a:schemeClr val="tx1"/>
                </a:solidFill>
                <a:effectLst/>
                <a:latin typeface="+mn-lt"/>
                <a:ea typeface="+mn-ea"/>
                <a:cs typeface="+mn-cs"/>
              </a:rPr>
              <a:t>execution</a:t>
            </a:r>
            <a:r>
              <a:rPr lang="fr-FR" sz="1200" kern="1200" dirty="0">
                <a:solidFill>
                  <a:schemeClr val="tx1"/>
                </a:solidFill>
                <a:effectLst/>
                <a:latin typeface="+mn-lt"/>
                <a:ea typeface="+mn-ea"/>
                <a:cs typeface="+mn-cs"/>
              </a:rPr>
              <a:t> : développement de l’application et réalisation des incréments de fonctionnalités ;</a:t>
            </a:r>
          </a:p>
          <a:p>
            <a:pPr lvl="0"/>
            <a:r>
              <a:rPr lang="fr-FR" sz="1200" kern="1200" dirty="0">
                <a:solidFill>
                  <a:schemeClr val="tx1"/>
                </a:solidFill>
                <a:effectLst/>
                <a:latin typeface="+mn-lt"/>
                <a:ea typeface="+mn-ea"/>
                <a:cs typeface="+mn-cs"/>
              </a:rPr>
              <a:t>Sprint </a:t>
            </a:r>
            <a:r>
              <a:rPr lang="fr-FR" sz="1200" kern="1200" dirty="0" err="1">
                <a:solidFill>
                  <a:schemeClr val="tx1"/>
                </a:solidFill>
                <a:effectLst/>
                <a:latin typeface="+mn-lt"/>
                <a:ea typeface="+mn-ea"/>
                <a:cs typeface="+mn-cs"/>
              </a:rPr>
              <a:t>review</a:t>
            </a:r>
            <a:r>
              <a:rPr lang="fr-FR" sz="1200" kern="1200" dirty="0">
                <a:solidFill>
                  <a:schemeClr val="tx1"/>
                </a:solidFill>
                <a:effectLst/>
                <a:latin typeface="+mn-lt"/>
                <a:ea typeface="+mn-ea"/>
                <a:cs typeface="+mn-cs"/>
              </a:rPr>
              <a:t> : analyse de ce qui a été réalisé pendant l’itération ;</a:t>
            </a:r>
          </a:p>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8</a:t>
            </a:fld>
            <a:endParaRPr lang="fr-FR" dirty="0"/>
          </a:p>
        </p:txBody>
      </p:sp>
    </p:spTree>
    <p:extLst>
      <p:ext uri="{BB962C8B-B14F-4D97-AF65-F5344CB8AC3E}">
        <p14:creationId xmlns:p14="http://schemas.microsoft.com/office/powerpoint/2010/main" val="1855706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9</a:t>
            </a:fld>
            <a:endParaRPr lang="fr-FR" dirty="0"/>
          </a:p>
        </p:txBody>
      </p:sp>
    </p:spTree>
    <p:extLst>
      <p:ext uri="{BB962C8B-B14F-4D97-AF65-F5344CB8AC3E}">
        <p14:creationId xmlns:p14="http://schemas.microsoft.com/office/powerpoint/2010/main" val="1475586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117A6833-FE27-4674-B83F-248858E0938C}" type="slidenum">
              <a:rPr lang="fr-FR" smtClean="0"/>
              <a:t>10</a:t>
            </a:fld>
            <a:endParaRPr lang="fr-FR" dirty="0"/>
          </a:p>
        </p:txBody>
      </p:sp>
    </p:spTree>
    <p:extLst>
      <p:ext uri="{BB962C8B-B14F-4D97-AF65-F5344CB8AC3E}">
        <p14:creationId xmlns:p14="http://schemas.microsoft.com/office/powerpoint/2010/main" val="14019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CDF32E-2F65-4F58-A8EF-CB082DA11A7C}"/>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57EFA7B-FA77-48CA-8449-BCF1775799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18BED958-0849-49F9-900B-4C884252BFE1}"/>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0DA9A9A5-AC76-4A04-9047-EB5DD823FA7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8A8CB48-EF22-4F5B-8B3E-75008D7E0AA5}"/>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729039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EA63D0-B705-44D7-B074-C12D16769569}"/>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EF8C9D0E-9106-4A15-8538-52EF1C7CDCF9}"/>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C78F740-ABC7-4390-A2FC-8EFF31C04C4C}"/>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2BC770D4-451B-44FD-9F94-DF2D02257E2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A64E9AF-4008-4B4F-8853-2634CD8847A1}"/>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1573235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F74F0FA9-B7F8-4809-834E-0066539D92E8}"/>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2D6EC209-F340-4C5A-9A1F-B03CCB631045}"/>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19844A5-BD9C-4EB5-A6A0-994CC17BB46D}"/>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C2343BD7-CBAE-4620-8FA3-F96E828852F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4E9A2AD-76FC-44C2-9D41-8B4EC545AC19}"/>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2039128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409FD8-418A-4216-B030-530EAB95C18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8353E42-0313-4E0D-A329-9D2539E67AE7}"/>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A674586-AA9E-4602-B3D8-3AB3C5EE41F0}"/>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CA33937B-62CB-4B19-9789-018C3D66390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5B5B64C-1BEE-4F58-8CC7-77758CE21242}"/>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1722045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EC8DE5-3CD9-4AE3-AC4B-9669928F1AB0}"/>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4F4E1A3-7549-48EB-941F-5C4F549D72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9B300BBD-1554-4F17-86E1-6E7E4AA1B0B4}"/>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FD32D44C-42F3-474A-B618-C89AA81E13A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6ABF5D7-1718-4424-96BE-4D4C11C930C8}"/>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416984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1B46E9-89F1-4DDA-A3BB-7FE96670641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C73902D-984E-400E-8CD6-F876FF786FDA}"/>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1CCE5ADE-9225-445C-A46D-65DB2908322A}"/>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E79B71A8-8015-45BB-9E79-034C26C0A58F}"/>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6" name="Espace réservé du pied de page 5">
            <a:extLst>
              <a:ext uri="{FF2B5EF4-FFF2-40B4-BE49-F238E27FC236}">
                <a16:creationId xmlns:a16="http://schemas.microsoft.com/office/drawing/2014/main" id="{507F72A7-38C9-4010-80B6-EA072D103BC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90F54B5-E4C1-40B0-A145-BAEFE2470877}"/>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4286152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4EEB77-150A-4749-A937-D9C9D87623A6}"/>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A670755E-F711-4387-ACA8-53BA817B45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FA6DE858-D2CA-4D6B-8823-07B97D814F03}"/>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A44303F-53E5-4792-88EA-1522250982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A99A2C57-2A31-4FC6-9130-C703F56B81B4}"/>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F1BA7D44-13B8-4D8A-9EA1-CAE81881A524}"/>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8" name="Espace réservé du pied de page 7">
            <a:extLst>
              <a:ext uri="{FF2B5EF4-FFF2-40B4-BE49-F238E27FC236}">
                <a16:creationId xmlns:a16="http://schemas.microsoft.com/office/drawing/2014/main" id="{6417A54D-E870-4E55-872A-E7792D299CDD}"/>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B0BF579F-5A91-4B55-8947-3D86313CA13C}"/>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3399264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B0E0E9-67B0-4EBD-9474-CD9B3EAD0ECD}"/>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EBD9BCD-61D7-4C0D-BAB8-008B30F45B23}"/>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4" name="Espace réservé du pied de page 3">
            <a:extLst>
              <a:ext uri="{FF2B5EF4-FFF2-40B4-BE49-F238E27FC236}">
                <a16:creationId xmlns:a16="http://schemas.microsoft.com/office/drawing/2014/main" id="{21BE9CFF-34EA-47BD-8496-21B4B0AAB7E8}"/>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6896657-0AD9-4022-A642-CB932C78BF58}"/>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3631241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25D9DD11-CC7C-4C8A-9F9F-592D2DF90174}"/>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3" name="Espace réservé du pied de page 2">
            <a:extLst>
              <a:ext uri="{FF2B5EF4-FFF2-40B4-BE49-F238E27FC236}">
                <a16:creationId xmlns:a16="http://schemas.microsoft.com/office/drawing/2014/main" id="{29AD605B-05EC-4DF3-8400-6DFF51D43C3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4E1A9B1-1CB4-426E-A7F1-DC1D486D2585}"/>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2976793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420CEF-658F-49B0-A641-F4D1A60D303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B158EDC-FA02-4E82-A340-3B5217F42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7238EC98-3C1D-410C-9E4E-A6833D54F3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B778FE3A-0063-4E30-A520-DA02DF88FD6B}"/>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6" name="Espace réservé du pied de page 5">
            <a:extLst>
              <a:ext uri="{FF2B5EF4-FFF2-40B4-BE49-F238E27FC236}">
                <a16:creationId xmlns:a16="http://schemas.microsoft.com/office/drawing/2014/main" id="{C998EC9A-404A-423F-81A6-2E461A172BE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EF12502-ECF9-43BA-9C1A-D3456F987BA9}"/>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3735671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60A3A-BE3B-4C1A-BE9C-35B7187E329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D399089A-DB74-4A36-8D0B-B09338A4A8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DB6981F6-D091-4D56-A474-6FB2A5406D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D1384FB9-DCBF-444A-860D-A8407B61A268}"/>
              </a:ext>
            </a:extLst>
          </p:cNvPr>
          <p:cNvSpPr>
            <a:spLocks noGrp="1"/>
          </p:cNvSpPr>
          <p:nvPr>
            <p:ph type="dt" sz="half" idx="10"/>
          </p:nvPr>
        </p:nvSpPr>
        <p:spPr/>
        <p:txBody>
          <a:bodyPr/>
          <a:lstStyle/>
          <a:p>
            <a:fld id="{0DF28D8F-7B13-4534-B56A-D7F5594EE466}" type="datetimeFigureOut">
              <a:rPr lang="fr-FR" smtClean="0"/>
              <a:t>18/07/2024</a:t>
            </a:fld>
            <a:endParaRPr lang="fr-FR"/>
          </a:p>
        </p:txBody>
      </p:sp>
      <p:sp>
        <p:nvSpPr>
          <p:cNvPr id="6" name="Espace réservé du pied de page 5">
            <a:extLst>
              <a:ext uri="{FF2B5EF4-FFF2-40B4-BE49-F238E27FC236}">
                <a16:creationId xmlns:a16="http://schemas.microsoft.com/office/drawing/2014/main" id="{765C1D53-8010-4B8A-B833-97C145DE6CB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3C231A0-42DA-40DE-B710-43347B48660A}"/>
              </a:ext>
            </a:extLst>
          </p:cNvPr>
          <p:cNvSpPr>
            <a:spLocks noGrp="1"/>
          </p:cNvSpPr>
          <p:nvPr>
            <p:ph type="sldNum" sz="quarter" idx="12"/>
          </p:nvPr>
        </p:nvSpPr>
        <p:spPr/>
        <p:txBody>
          <a:bodyPr/>
          <a:lstStyle/>
          <a:p>
            <a:fld id="{56355032-AB76-4C5B-8C63-06D2009450A5}" type="slidenum">
              <a:rPr lang="fr-FR" smtClean="0"/>
              <a:t>‹N°›</a:t>
            </a:fld>
            <a:endParaRPr lang="fr-FR"/>
          </a:p>
        </p:txBody>
      </p:sp>
    </p:spTree>
    <p:extLst>
      <p:ext uri="{BB962C8B-B14F-4D97-AF65-F5344CB8AC3E}">
        <p14:creationId xmlns:p14="http://schemas.microsoft.com/office/powerpoint/2010/main" val="2046573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291D024-2580-4F36-A4F8-1DA764CF52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CDBAD088-D410-4827-9A18-2D484893EB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6DCACCF-77AE-4E24-B107-7809D186B8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F28D8F-7B13-4534-B56A-D7F5594EE466}" type="datetimeFigureOut">
              <a:rPr lang="fr-FR" smtClean="0"/>
              <a:t>18/07/2024</a:t>
            </a:fld>
            <a:endParaRPr lang="fr-FR"/>
          </a:p>
        </p:txBody>
      </p:sp>
      <p:sp>
        <p:nvSpPr>
          <p:cNvPr id="5" name="Espace réservé du pied de page 4">
            <a:extLst>
              <a:ext uri="{FF2B5EF4-FFF2-40B4-BE49-F238E27FC236}">
                <a16:creationId xmlns:a16="http://schemas.microsoft.com/office/drawing/2014/main" id="{0E05712B-3D57-4083-BE96-317C7C0CF2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ED64E3A2-FE54-4566-880B-3DE456903A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355032-AB76-4C5B-8C63-06D2009450A5}" type="slidenum">
              <a:rPr lang="fr-FR" smtClean="0"/>
              <a:t>‹N°›</a:t>
            </a:fld>
            <a:endParaRPr lang="fr-FR"/>
          </a:p>
        </p:txBody>
      </p:sp>
    </p:spTree>
    <p:extLst>
      <p:ext uri="{BB962C8B-B14F-4D97-AF65-F5344CB8AC3E}">
        <p14:creationId xmlns:p14="http://schemas.microsoft.com/office/powerpoint/2010/main" val="30133579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4.png"/><Relationship Id="rId3" Type="http://schemas.openxmlformats.org/officeDocument/2006/relationships/image" Target="../media/image26.png"/><Relationship Id="rId7" Type="http://schemas.openxmlformats.org/officeDocument/2006/relationships/image" Target="../media/image30.png"/><Relationship Id="rId12" Type="http://schemas.openxmlformats.org/officeDocument/2006/relationships/image" Target="../media/image33.png"/><Relationship Id="rId2" Type="http://schemas.openxmlformats.org/officeDocument/2006/relationships/notesSlide" Target="../notesSlides/notesSlide21.xml"/><Relationship Id="rId16" Type="http://schemas.openxmlformats.org/officeDocument/2006/relationships/image" Target="../media/image36.png"/><Relationship Id="rId1" Type="http://schemas.openxmlformats.org/officeDocument/2006/relationships/slideLayout" Target="../slideLayouts/slideLayout1.xml"/><Relationship Id="rId6" Type="http://schemas.openxmlformats.org/officeDocument/2006/relationships/image" Target="../media/image29.png"/><Relationship Id="rId11" Type="http://schemas.openxmlformats.org/officeDocument/2006/relationships/image" Target="file:////Users/leche/Library/Group%20Containers/UBF8T346G9.ms/WebArchiveCopyPasteTempFiles/com.microsoft.Word/JavaScript-Symbol.png" TargetMode="External"/><Relationship Id="rId5" Type="http://schemas.openxmlformats.org/officeDocument/2006/relationships/image" Target="../media/image28.jpg"/><Relationship Id="rId15" Type="http://schemas.openxmlformats.org/officeDocument/2006/relationships/image" Target="file:////Users/leche/Library/Group%20Containers/UBF8T346G9.ms/WebArchiveCopyPasteTempFiles/com.microsoft.Word/96YEgCIIgCIIgCIIgCIIgCIIgCIIgCIIgCIIgCIIgCIIgCIIgCIIgCIIgCIIgCIIgCIIgCIIgCIIgCPLn+R9m4KmLTt5cmgAAAABJRU5ErkJggg==" TargetMode="External"/><Relationship Id="rId10" Type="http://schemas.openxmlformats.org/officeDocument/2006/relationships/image" Target="../media/image32.png"/><Relationship Id="rId4" Type="http://schemas.openxmlformats.org/officeDocument/2006/relationships/image" Target="../media/image27.png"/><Relationship Id="rId9" Type="http://schemas.openxmlformats.org/officeDocument/2006/relationships/image" Target="file:////Users/leche/Library/Group%20Containers/UBF8T346G9.ms/WebArchiveCopyPasteTempFiles/com.microsoft.Word/4P9C2F559gJqsAAAAASUVORK5CYII=" TargetMode="External"/><Relationship Id="rId14" Type="http://schemas.openxmlformats.org/officeDocument/2006/relationships/image" Target="../media/image35.png"/></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AutoShape 4" descr="Résultat de recherche d'images pour &quot;ensias logo&quot;">
            <a:extLst>
              <a:ext uri="{FF2B5EF4-FFF2-40B4-BE49-F238E27FC236}">
                <a16:creationId xmlns:a16="http://schemas.microsoft.com/office/drawing/2014/main" id="{4C56B558-A90D-45F3-9FBF-F97C4576381D}"/>
              </a:ext>
            </a:extLst>
          </p:cNvPr>
          <p:cNvSpPr>
            <a:spLocks noChangeAspect="1" noChangeArrowheads="1"/>
          </p:cNvSpPr>
          <p:nvPr/>
        </p:nvSpPr>
        <p:spPr bwMode="auto">
          <a:xfrm>
            <a:off x="1066337" y="874962"/>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dirty="0"/>
          </a:p>
        </p:txBody>
      </p:sp>
      <p:sp>
        <p:nvSpPr>
          <p:cNvPr id="20" name="Rounded Rectangle 9">
            <a:extLst>
              <a:ext uri="{FF2B5EF4-FFF2-40B4-BE49-F238E27FC236}">
                <a16:creationId xmlns:a16="http://schemas.microsoft.com/office/drawing/2014/main" id="{31FD1532-2F78-44F2-B3D7-88BC43FEE313}"/>
              </a:ext>
            </a:extLst>
          </p:cNvPr>
          <p:cNvSpPr/>
          <p:nvPr/>
        </p:nvSpPr>
        <p:spPr>
          <a:xfrm flipV="1">
            <a:off x="3759095" y="965807"/>
            <a:ext cx="4724400" cy="82396"/>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rgbClr val="5B9BD5"/>
              </a:solidFill>
            </a:endParaRPr>
          </a:p>
        </p:txBody>
      </p:sp>
      <p:sp>
        <p:nvSpPr>
          <p:cNvPr id="23" name="Rectangle 22">
            <a:extLst>
              <a:ext uri="{FF2B5EF4-FFF2-40B4-BE49-F238E27FC236}">
                <a16:creationId xmlns:a16="http://schemas.microsoft.com/office/drawing/2014/main" id="{E146E790-4537-47CF-AD18-D680C103968F}"/>
              </a:ext>
            </a:extLst>
          </p:cNvPr>
          <p:cNvSpPr/>
          <p:nvPr/>
        </p:nvSpPr>
        <p:spPr>
          <a:xfrm>
            <a:off x="3119015" y="104032"/>
            <a:ext cx="6096000" cy="861774"/>
          </a:xfrm>
          <a:prstGeom prst="rect">
            <a:avLst/>
          </a:prstGeom>
        </p:spPr>
        <p:txBody>
          <a:bodyPr>
            <a:spAutoFit/>
          </a:bodyPr>
          <a:lstStyle/>
          <a:p>
            <a:pPr algn="ctr">
              <a:spcAft>
                <a:spcPts val="0"/>
              </a:spcAft>
            </a:pPr>
            <a:r>
              <a:rPr lang="fr-FR" sz="1600" dirty="0">
                <a:latin typeface="Times New Roman" panose="02020603050405020304" pitchFamily="18" charset="0"/>
                <a:ea typeface="Calibri" panose="020F0502020204030204" pitchFamily="34" charset="0"/>
                <a:cs typeface="Times New Roman" panose="02020603050405020304" pitchFamily="18" charset="0"/>
              </a:rPr>
              <a:t>Projet de fin de cycle présenté pour l’obtention</a:t>
            </a:r>
            <a:endParaRPr lang="fr-FR" sz="1600" dirty="0">
              <a:latin typeface="Times New Roman" panose="02020603050405020304" pitchFamily="18" charset="0"/>
              <a:ea typeface="Calibri" panose="020F0502020204030204" pitchFamily="34" charset="0"/>
              <a:cs typeface="Arial" panose="020B0604020202020204" pitchFamily="34" charset="0"/>
            </a:endParaRPr>
          </a:p>
          <a:p>
            <a:pPr algn="ctr">
              <a:spcAft>
                <a:spcPts val="0"/>
              </a:spcAft>
            </a:pPr>
            <a:r>
              <a:rPr lang="fr-FR" sz="1600" dirty="0">
                <a:latin typeface="Times New Roman" panose="02020603050405020304" pitchFamily="18" charset="0"/>
                <a:ea typeface="Calibri" panose="020F0502020204030204" pitchFamily="34" charset="0"/>
                <a:cs typeface="Times New Roman" panose="02020603050405020304" pitchFamily="18" charset="0"/>
              </a:rPr>
              <a:t>du diplôme de licence</a:t>
            </a:r>
            <a:endParaRPr lang="fr-FR" sz="1600" dirty="0">
              <a:latin typeface="Times New Roman" panose="02020603050405020304" pitchFamily="18" charset="0"/>
              <a:ea typeface="Calibri" panose="020F0502020204030204" pitchFamily="34" charset="0"/>
              <a:cs typeface="Arial" panose="020B0604020202020204" pitchFamily="34" charset="0"/>
            </a:endParaRPr>
          </a:p>
          <a:p>
            <a:pPr algn="ctr">
              <a:spcAft>
                <a:spcPts val="0"/>
              </a:spcAft>
            </a:pPr>
            <a:r>
              <a:rPr lang="fr-FR" sz="1600" dirty="0">
                <a:latin typeface="Times New Roman" panose="02020603050405020304" pitchFamily="18" charset="0"/>
                <a:ea typeface="Calibri" panose="020F0502020204030204" pitchFamily="34" charset="0"/>
                <a:cs typeface="Times New Roman" panose="02020603050405020304" pitchFamily="18" charset="0"/>
              </a:rPr>
              <a:t>e</a:t>
            </a:r>
            <a:r>
              <a:rPr lang="fr-FR" sz="1600" dirty="0">
                <a:effectLst/>
                <a:latin typeface="Times New Roman" panose="02020603050405020304" pitchFamily="18" charset="0"/>
                <a:ea typeface="Calibri" panose="020F0502020204030204" pitchFamily="34" charset="0"/>
                <a:cs typeface="Times New Roman" panose="02020603050405020304" pitchFamily="18" charset="0"/>
              </a:rPr>
              <a:t>n ingénierie des </a:t>
            </a:r>
            <a:r>
              <a:rPr lang="fr-FR" sz="1600" dirty="0">
                <a:latin typeface="Times New Roman" panose="02020603050405020304" pitchFamily="18" charset="0"/>
                <a:ea typeface="Calibri" panose="020F0502020204030204" pitchFamily="34" charset="0"/>
                <a:cs typeface="Times New Roman" panose="02020603050405020304" pitchFamily="18" charset="0"/>
              </a:rPr>
              <a:t>systèmes d’informations</a:t>
            </a:r>
            <a:endParaRPr lang="fr-FR" sz="1600" dirty="0">
              <a:effectLst/>
              <a:latin typeface="Times New Roman" panose="02020603050405020304" pitchFamily="18" charset="0"/>
              <a:ea typeface="Calibri" panose="020F0502020204030204" pitchFamily="34" charset="0"/>
              <a:cs typeface="Arial" panose="020B0604020202020204" pitchFamily="34" charset="0"/>
            </a:endParaRPr>
          </a:p>
        </p:txBody>
      </p:sp>
      <p:pic>
        <p:nvPicPr>
          <p:cNvPr id="24" name="Picture 5">
            <a:extLst>
              <a:ext uri="{FF2B5EF4-FFF2-40B4-BE49-F238E27FC236}">
                <a16:creationId xmlns:a16="http://schemas.microsoft.com/office/drawing/2014/main" id="{F7031A4F-B44F-462F-8011-E425153056D4}"/>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42361" y="1297271"/>
            <a:ext cx="12188825" cy="5608141"/>
          </a:xfrm>
          <a:prstGeom prst="rect">
            <a:avLst/>
          </a:prstGeom>
        </p:spPr>
      </p:pic>
      <p:sp>
        <p:nvSpPr>
          <p:cNvPr id="25" name="Round Diagonal Corner Rectangle 28">
            <a:extLst>
              <a:ext uri="{FF2B5EF4-FFF2-40B4-BE49-F238E27FC236}">
                <a16:creationId xmlns:a16="http://schemas.microsoft.com/office/drawing/2014/main" id="{A5F3CCBE-1208-4B74-9826-C841BC10BABA}"/>
              </a:ext>
            </a:extLst>
          </p:cNvPr>
          <p:cNvSpPr/>
          <p:nvPr/>
        </p:nvSpPr>
        <p:spPr>
          <a:xfrm>
            <a:off x="1066337" y="2252847"/>
            <a:ext cx="10062502" cy="1237076"/>
          </a:xfrm>
          <a:prstGeom prst="flowChartAlternateProcess">
            <a:avLst/>
          </a:prstGeom>
          <a:noFill/>
          <a:ln w="38100">
            <a:solidFill>
              <a:srgbClr val="00B050"/>
            </a:solidFill>
          </a:ln>
        </p:spPr>
        <p:style>
          <a:lnRef idx="1">
            <a:schemeClr val="accent5"/>
          </a:lnRef>
          <a:fillRef idx="2">
            <a:schemeClr val="accent5"/>
          </a:fillRef>
          <a:effectRef idx="1">
            <a:schemeClr val="accent5"/>
          </a:effectRef>
          <a:fontRef idx="minor">
            <a:schemeClr val="dk1"/>
          </a:fontRef>
        </p:style>
        <p:txBody>
          <a:bodyPr numCol="1" rtlCol="0" anchor="ctr"/>
          <a:lstStyle/>
          <a:p>
            <a:pPr algn="ctr">
              <a:lnSpc>
                <a:spcPct val="150000"/>
              </a:lnSpc>
            </a:pPr>
            <a:endParaRPr lang="en-US" sz="2200" b="1" dirty="0">
              <a:solidFill>
                <a:srgbClr val="000000"/>
              </a:solidFill>
              <a:latin typeface="Century Gothic" panose="020B0502020202020204" pitchFamily="34" charset="0"/>
              <a:cs typeface="Times New Roman" panose="02020603050405020304" pitchFamily="18" charset="0"/>
            </a:endParaRPr>
          </a:p>
        </p:txBody>
      </p:sp>
      <p:sp>
        <p:nvSpPr>
          <p:cNvPr id="26" name="Rectangle 25">
            <a:extLst>
              <a:ext uri="{FF2B5EF4-FFF2-40B4-BE49-F238E27FC236}">
                <a16:creationId xmlns:a16="http://schemas.microsoft.com/office/drawing/2014/main" id="{F3C1EF71-5A92-4744-9456-00CBAD6BD887}"/>
              </a:ext>
            </a:extLst>
          </p:cNvPr>
          <p:cNvSpPr/>
          <p:nvPr/>
        </p:nvSpPr>
        <p:spPr>
          <a:xfrm>
            <a:off x="1066337" y="2288376"/>
            <a:ext cx="10062502" cy="1790555"/>
          </a:xfrm>
          <a:prstGeom prst="rect">
            <a:avLst/>
          </a:prstGeom>
        </p:spPr>
        <p:txBody>
          <a:bodyPr wrap="square">
            <a:spAutoFit/>
          </a:bodyPr>
          <a:lstStyle/>
          <a:p>
            <a:pPr algn="ctr">
              <a:lnSpc>
                <a:spcPct val="150000"/>
              </a:lnSpc>
              <a:spcAft>
                <a:spcPts val="800"/>
              </a:spcAft>
            </a:pPr>
            <a:r>
              <a:rPr lang="fr-FR" sz="2400" b="1" dirty="0">
                <a:latin typeface="Times New Roman" panose="02020603050405020304" pitchFamily="18" charset="0"/>
                <a:ea typeface="Calibri" panose="020F0502020204030204" pitchFamily="34" charset="0"/>
                <a:cs typeface="Times New Roman" panose="02020603050405020304" pitchFamily="18" charset="0"/>
              </a:rPr>
              <a:t>Conception et Réalisation d’une </a:t>
            </a:r>
            <a:r>
              <a:rPr lang="fr-FR" sz="2400" b="1">
                <a:latin typeface="Times New Roman" panose="02020603050405020304" pitchFamily="18" charset="0"/>
                <a:ea typeface="Calibri" panose="020F0502020204030204" pitchFamily="34" charset="0"/>
                <a:cs typeface="Times New Roman" panose="02020603050405020304" pitchFamily="18" charset="0"/>
              </a:rPr>
              <a:t>application Web </a:t>
            </a:r>
            <a:r>
              <a:rPr lang="fr-FR" sz="2400" b="1" dirty="0">
                <a:latin typeface="Times New Roman" panose="02020603050405020304" pitchFamily="18" charset="0"/>
                <a:ea typeface="Calibri" panose="020F0502020204030204" pitchFamily="34" charset="0"/>
                <a:cs typeface="Times New Roman" panose="02020603050405020304" pitchFamily="18" charset="0"/>
              </a:rPr>
              <a:t>de gestion des biens immobilier</a:t>
            </a:r>
            <a:endParaRPr lang="fr-FR" sz="2400" dirty="0">
              <a:latin typeface="Times New Roman" panose="02020603050405020304" pitchFamily="18" charset="0"/>
              <a:ea typeface="Calibri" panose="020F0502020204030204" pitchFamily="34" charset="0"/>
              <a:cs typeface="Arial" panose="020B0604020202020204" pitchFamily="34" charset="0"/>
            </a:endParaRPr>
          </a:p>
          <a:p>
            <a:pPr algn="ctr">
              <a:lnSpc>
                <a:spcPct val="150000"/>
              </a:lnSpc>
              <a:spcAft>
                <a:spcPts val="800"/>
              </a:spcAft>
            </a:pPr>
            <a:endParaRPr lang="fr-FR" sz="24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27" name="Rectangle 26">
            <a:extLst>
              <a:ext uri="{FF2B5EF4-FFF2-40B4-BE49-F238E27FC236}">
                <a16:creationId xmlns:a16="http://schemas.microsoft.com/office/drawing/2014/main" id="{94F21D12-40DA-4970-9855-98C148F173BE}"/>
              </a:ext>
            </a:extLst>
          </p:cNvPr>
          <p:cNvSpPr/>
          <p:nvPr/>
        </p:nvSpPr>
        <p:spPr>
          <a:xfrm>
            <a:off x="3048000" y="3639677"/>
            <a:ext cx="6096000" cy="923330"/>
          </a:xfrm>
          <a:prstGeom prst="rect">
            <a:avLst/>
          </a:prstGeom>
        </p:spPr>
        <p:txBody>
          <a:bodyPr>
            <a:spAutoFit/>
          </a:bodyPr>
          <a:lstStyle/>
          <a:p>
            <a:pPr algn="ctr"/>
            <a:r>
              <a:rPr lang="fr-FR" b="1" dirty="0">
                <a:solidFill>
                  <a:srgbClr val="00B050"/>
                </a:solidFill>
                <a:latin typeface="Times New Roman" panose="02020603050405020304" pitchFamily="18" charset="0"/>
                <a:cs typeface="Times New Roman" panose="02020603050405020304" pitchFamily="18" charset="0"/>
              </a:rPr>
              <a:t>Soutenu le 18/07/2024 par :</a:t>
            </a:r>
          </a:p>
          <a:p>
            <a:pPr algn="ctr"/>
            <a:r>
              <a:rPr lang="fr-FR" b="1" dirty="0">
                <a:latin typeface="Times New Roman" panose="02020603050405020304" pitchFamily="18" charset="0"/>
                <a:cs typeface="Times New Roman" panose="02020603050405020304" pitchFamily="18" charset="0"/>
              </a:rPr>
              <a:t>Abdoul Latif Cherif HAIDARA</a:t>
            </a:r>
          </a:p>
          <a:p>
            <a:pPr algn="ctr"/>
            <a:r>
              <a:rPr lang="fr-FR" b="1" dirty="0">
                <a:latin typeface="Times New Roman" panose="02020603050405020304" pitchFamily="18" charset="0"/>
                <a:cs typeface="Times New Roman" panose="02020603050405020304" pitchFamily="18" charset="0"/>
              </a:rPr>
              <a:t>Daouda BAMBA</a:t>
            </a:r>
          </a:p>
        </p:txBody>
      </p:sp>
      <p:sp>
        <p:nvSpPr>
          <p:cNvPr id="28" name="Rectangle 27">
            <a:extLst>
              <a:ext uri="{FF2B5EF4-FFF2-40B4-BE49-F238E27FC236}">
                <a16:creationId xmlns:a16="http://schemas.microsoft.com/office/drawing/2014/main" id="{F5B25694-9B88-4E71-85E2-D49815E35A80}"/>
              </a:ext>
            </a:extLst>
          </p:cNvPr>
          <p:cNvSpPr/>
          <p:nvPr/>
        </p:nvSpPr>
        <p:spPr>
          <a:xfrm>
            <a:off x="1779983" y="5147087"/>
            <a:ext cx="2536033" cy="1015663"/>
          </a:xfrm>
          <a:prstGeom prst="rect">
            <a:avLst/>
          </a:prstGeom>
        </p:spPr>
        <p:txBody>
          <a:bodyPr wrap="square">
            <a:spAutoFit/>
          </a:bodyPr>
          <a:lstStyle/>
          <a:p>
            <a:pPr>
              <a:spcBef>
                <a:spcPts val="600"/>
              </a:spcBef>
            </a:pPr>
            <a:r>
              <a:rPr lang="fr-FR" sz="1600" b="1" dirty="0">
                <a:ln w="18415" cmpd="sng">
                  <a:noFill/>
                  <a:prstDash val="solid"/>
                </a:ln>
                <a:solidFill>
                  <a:srgbClr val="000000"/>
                </a:solidFill>
                <a:latin typeface="Times New Roman" panose="02020603050405020304" pitchFamily="18" charset="0"/>
                <a:cs typeface="Times New Roman" panose="02020603050405020304" pitchFamily="18" charset="0"/>
              </a:rPr>
              <a:t>• Président du Jury</a:t>
            </a:r>
          </a:p>
          <a:p>
            <a:pPr>
              <a:spcBef>
                <a:spcPts val="600"/>
              </a:spcBef>
            </a:pPr>
            <a:r>
              <a:rPr lang="fr-FR" sz="1600" b="1" dirty="0">
                <a:ln w="18415" cmpd="sng">
                  <a:noFill/>
                  <a:prstDash val="solid"/>
                </a:ln>
                <a:solidFill>
                  <a:srgbClr val="000000"/>
                </a:solidFill>
                <a:latin typeface="Times New Roman" panose="02020603050405020304" pitchFamily="18" charset="0"/>
                <a:cs typeface="Times New Roman" panose="02020603050405020304" pitchFamily="18" charset="0"/>
              </a:rPr>
              <a:t>•  Encadrant</a:t>
            </a:r>
          </a:p>
          <a:p>
            <a:pPr>
              <a:spcBef>
                <a:spcPts val="600"/>
              </a:spcBef>
            </a:pPr>
            <a:endParaRPr lang="fr-FR" sz="1600" b="1" dirty="0">
              <a:ln w="18415" cmpd="sng">
                <a:noFill/>
                <a:prstDash val="solid"/>
              </a:ln>
              <a:solidFill>
                <a:srgbClr val="000000"/>
              </a:solidFill>
              <a:latin typeface="Times New Roman" panose="02020603050405020304" pitchFamily="18" charset="0"/>
              <a:cs typeface="Times New Roman" panose="02020603050405020304" pitchFamily="18" charset="0"/>
            </a:endParaRPr>
          </a:p>
        </p:txBody>
      </p:sp>
      <p:sp>
        <p:nvSpPr>
          <p:cNvPr id="29" name="Rectangle 28">
            <a:extLst>
              <a:ext uri="{FF2B5EF4-FFF2-40B4-BE49-F238E27FC236}">
                <a16:creationId xmlns:a16="http://schemas.microsoft.com/office/drawing/2014/main" id="{7876A420-B13C-49B1-8612-E3E2AE363589}"/>
              </a:ext>
            </a:extLst>
          </p:cNvPr>
          <p:cNvSpPr/>
          <p:nvPr/>
        </p:nvSpPr>
        <p:spPr>
          <a:xfrm>
            <a:off x="1829147" y="4803082"/>
            <a:ext cx="1710725" cy="369332"/>
          </a:xfrm>
          <a:prstGeom prst="rect">
            <a:avLst/>
          </a:prstGeom>
        </p:spPr>
        <p:txBody>
          <a:bodyPr wrap="none">
            <a:spAutoFit/>
          </a:bodyPr>
          <a:lstStyle/>
          <a:p>
            <a:pPr>
              <a:spcBef>
                <a:spcPts val="600"/>
              </a:spcBef>
            </a:pPr>
            <a:r>
              <a:rPr lang="fr-FR" b="1" dirty="0">
                <a:ln w="18415" cmpd="sng">
                  <a:noFill/>
                  <a:prstDash val="solid"/>
                </a:ln>
                <a:solidFill>
                  <a:srgbClr val="00B050"/>
                </a:solidFill>
                <a:latin typeface="Times New Roman" panose="02020603050405020304" pitchFamily="18" charset="0"/>
                <a:cs typeface="Times New Roman" panose="02020603050405020304" pitchFamily="18" charset="0"/>
              </a:rPr>
              <a:t>Devant le jury </a:t>
            </a:r>
            <a:r>
              <a:rPr lang="fr-FR" sz="1600" b="1" dirty="0">
                <a:ln w="18415" cmpd="sng">
                  <a:noFill/>
                  <a:prstDash val="solid"/>
                </a:ln>
                <a:solidFill>
                  <a:srgbClr val="00B050"/>
                </a:solidFill>
                <a:latin typeface="Century Gothic" pitchFamily="34" charset="0"/>
              </a:rPr>
              <a:t>:</a:t>
            </a:r>
          </a:p>
        </p:txBody>
      </p:sp>
      <p:sp>
        <p:nvSpPr>
          <p:cNvPr id="30" name="Rectangle 29">
            <a:extLst>
              <a:ext uri="{FF2B5EF4-FFF2-40B4-BE49-F238E27FC236}">
                <a16:creationId xmlns:a16="http://schemas.microsoft.com/office/drawing/2014/main" id="{B78550AD-34AF-45D2-B269-793783AA0614}"/>
              </a:ext>
            </a:extLst>
          </p:cNvPr>
          <p:cNvSpPr/>
          <p:nvPr/>
        </p:nvSpPr>
        <p:spPr>
          <a:xfrm>
            <a:off x="3759095" y="5154317"/>
            <a:ext cx="4185914" cy="661720"/>
          </a:xfrm>
          <a:prstGeom prst="rect">
            <a:avLst/>
          </a:prstGeom>
        </p:spPr>
        <p:txBody>
          <a:bodyPr wrap="square" numCol="1">
            <a:spAutoFit/>
          </a:bodyPr>
          <a:lstStyle/>
          <a:p>
            <a:pPr>
              <a:spcBef>
                <a:spcPts val="600"/>
              </a:spcBef>
            </a:pPr>
            <a:r>
              <a:rPr lang="fr-FR" sz="1600" b="1" dirty="0">
                <a:latin typeface="Times New Roman" panose="02020603050405020304" pitchFamily="18" charset="0"/>
                <a:cs typeface="Times New Roman" panose="02020603050405020304" pitchFamily="18" charset="0"/>
              </a:rPr>
              <a:t>M. </a:t>
            </a:r>
            <a:r>
              <a:rPr lang="fr-FR" sz="1600" b="1" dirty="0" err="1">
                <a:latin typeface="Times New Roman" panose="02020603050405020304" pitchFamily="18" charset="0"/>
                <a:cs typeface="Times New Roman" panose="02020603050405020304" pitchFamily="18" charset="0"/>
              </a:rPr>
              <a:t>Hachim</a:t>
            </a:r>
            <a:r>
              <a:rPr lang="fr-FR" sz="1600" b="1" dirty="0">
                <a:latin typeface="Times New Roman" panose="02020603050405020304" pitchFamily="18" charset="0"/>
                <a:cs typeface="Times New Roman" panose="02020603050405020304" pitchFamily="18" charset="0"/>
              </a:rPr>
              <a:t> FALL (Professeur à SUPMTI)</a:t>
            </a:r>
          </a:p>
          <a:p>
            <a:pPr>
              <a:spcBef>
                <a:spcPts val="600"/>
              </a:spcBef>
            </a:pPr>
            <a:r>
              <a:rPr lang="fr-FR" sz="1600" b="1" dirty="0">
                <a:ln w="18415" cmpd="sng">
                  <a:noFill/>
                  <a:prstDash val="solid"/>
                </a:ln>
                <a:solidFill>
                  <a:srgbClr val="000000"/>
                </a:solidFill>
                <a:latin typeface="Times New Roman" panose="02020603050405020304" pitchFamily="18" charset="0"/>
                <a:cs typeface="Times New Roman" panose="02020603050405020304" pitchFamily="18" charset="0"/>
              </a:rPr>
              <a:t>M. Mounir OMARI </a:t>
            </a:r>
            <a:r>
              <a:rPr lang="fr-FR" sz="1600" b="1" dirty="0">
                <a:latin typeface="Times New Roman" panose="02020603050405020304" pitchFamily="18" charset="0"/>
                <a:cs typeface="Times New Roman" panose="02020603050405020304" pitchFamily="18" charset="0"/>
              </a:rPr>
              <a:t>(Professeur à SUPMTI)</a:t>
            </a:r>
          </a:p>
        </p:txBody>
      </p:sp>
      <p:sp>
        <p:nvSpPr>
          <p:cNvPr id="31" name="Rectangle 30">
            <a:extLst>
              <a:ext uri="{FF2B5EF4-FFF2-40B4-BE49-F238E27FC236}">
                <a16:creationId xmlns:a16="http://schemas.microsoft.com/office/drawing/2014/main" id="{CBBED8A8-D156-41FD-B6AE-EBFA4A94ACC6}"/>
              </a:ext>
            </a:extLst>
          </p:cNvPr>
          <p:cNvSpPr/>
          <p:nvPr/>
        </p:nvSpPr>
        <p:spPr>
          <a:xfrm>
            <a:off x="4783825" y="6222681"/>
            <a:ext cx="1751442" cy="369332"/>
          </a:xfrm>
          <a:prstGeom prst="rect">
            <a:avLst/>
          </a:prstGeom>
        </p:spPr>
        <p:txBody>
          <a:bodyPr wrap="none">
            <a:spAutoFit/>
          </a:bodyPr>
          <a:lstStyle/>
          <a:p>
            <a:pPr algn="ctr"/>
            <a:r>
              <a:rPr lang="en-US" b="1" dirty="0">
                <a:solidFill>
                  <a:srgbClr val="00B050"/>
                </a:solidFill>
                <a:latin typeface="Times New Roman" panose="02020603050405020304" pitchFamily="18" charset="0"/>
                <a:ea typeface="Tahoma" panose="020B0604030504040204" pitchFamily="34" charset="0"/>
                <a:cs typeface="Times New Roman" panose="02020603050405020304" pitchFamily="18" charset="0"/>
              </a:rPr>
              <a:t>Promotion 2021</a:t>
            </a:r>
            <a:endParaRPr lang="fr-FR" dirty="0">
              <a:solidFill>
                <a:srgbClr val="00B05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2" name="Espace réservé du numéro de diapositive 4">
            <a:extLst>
              <a:ext uri="{FF2B5EF4-FFF2-40B4-BE49-F238E27FC236}">
                <a16:creationId xmlns:a16="http://schemas.microsoft.com/office/drawing/2014/main" id="{D87410E6-1168-4FE9-8747-928E23B9299F}"/>
              </a:ext>
            </a:extLst>
          </p:cNvPr>
          <p:cNvSpPr>
            <a:spLocks noGrp="1"/>
          </p:cNvSpPr>
          <p:nvPr>
            <p:ph type="sldNum" sz="quarter" idx="12"/>
          </p:nvPr>
        </p:nvSpPr>
        <p:spPr>
          <a:xfrm>
            <a:off x="8752735" y="6408366"/>
            <a:ext cx="2743200" cy="365125"/>
          </a:xfrm>
        </p:spPr>
        <p:txBody>
          <a:bodyPr/>
          <a:lstStyle/>
          <a:p>
            <a:fld id="{E00CEF6C-4C03-4B9C-9FCF-77E962022359}" type="slidenum">
              <a:rPr lang="fr-FR" smtClean="0"/>
              <a:t>1</a:t>
            </a:fld>
            <a:endParaRPr lang="fr-FR"/>
          </a:p>
        </p:txBody>
      </p:sp>
      <p:pic>
        <p:nvPicPr>
          <p:cNvPr id="33" name="Image 32">
            <a:extLst>
              <a:ext uri="{FF2B5EF4-FFF2-40B4-BE49-F238E27FC236}">
                <a16:creationId xmlns:a16="http://schemas.microsoft.com/office/drawing/2014/main" id="{D3B00247-651A-4F48-B105-0C8D9E42965D}"/>
              </a:ext>
            </a:extLst>
          </p:cNvPr>
          <p:cNvPicPr>
            <a:picLocks noChangeAspect="1"/>
          </p:cNvPicPr>
          <p:nvPr/>
        </p:nvPicPr>
        <p:blipFill>
          <a:blip r:embed="rId3"/>
          <a:stretch>
            <a:fillRect/>
          </a:stretch>
        </p:blipFill>
        <p:spPr>
          <a:xfrm>
            <a:off x="32036" y="83982"/>
            <a:ext cx="2213040" cy="871804"/>
          </a:xfrm>
          <a:prstGeom prst="rect">
            <a:avLst/>
          </a:prstGeom>
        </p:spPr>
      </p:pic>
      <p:pic>
        <p:nvPicPr>
          <p:cNvPr id="6" name="Image 5">
            <a:extLst>
              <a:ext uri="{FF2B5EF4-FFF2-40B4-BE49-F238E27FC236}">
                <a16:creationId xmlns:a16="http://schemas.microsoft.com/office/drawing/2014/main" id="{F38F3D13-2A0E-E6BC-510E-D57E0A02B71E}"/>
              </a:ext>
            </a:extLst>
          </p:cNvPr>
          <p:cNvPicPr>
            <a:picLocks noChangeAspect="1"/>
          </p:cNvPicPr>
          <p:nvPr/>
        </p:nvPicPr>
        <p:blipFill>
          <a:blip r:embed="rId4"/>
          <a:stretch>
            <a:fillRect/>
          </a:stretch>
        </p:blipFill>
        <p:spPr>
          <a:xfrm>
            <a:off x="9700053" y="-10474"/>
            <a:ext cx="2491947" cy="1058677"/>
          </a:xfrm>
          <a:prstGeom prst="rect">
            <a:avLst/>
          </a:prstGeom>
        </p:spPr>
      </p:pic>
    </p:spTree>
    <p:extLst>
      <p:ext uri="{BB962C8B-B14F-4D97-AF65-F5344CB8AC3E}">
        <p14:creationId xmlns:p14="http://schemas.microsoft.com/office/powerpoint/2010/main" val="139461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750"/>
                                        <p:tgtEl>
                                          <p:spTgt spid="20"/>
                                        </p:tgtEl>
                                      </p:cBhvr>
                                    </p:animEffect>
                                  </p:childTnLst>
                                </p:cTn>
                              </p:par>
                            </p:childTnLst>
                          </p:cTn>
                        </p:par>
                        <p:par>
                          <p:cTn id="8" fill="hold">
                            <p:stCondLst>
                              <p:cond delay="750"/>
                            </p:stCondLst>
                            <p:childTnLst>
                              <p:par>
                                <p:cTn id="9" presetID="2" presetClass="entr" presetSubtype="1"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childTnLst>
                          </p:cTn>
                        </p:par>
                        <p:par>
                          <p:cTn id="13" fill="hold">
                            <p:stCondLst>
                              <p:cond delay="1250"/>
                            </p:stCondLst>
                            <p:childTnLst>
                              <p:par>
                                <p:cTn id="14" presetID="21" presetClass="entr" presetSubtype="1"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wheel(1)">
                                      <p:cBhvr>
                                        <p:cTn id="16" dur="750"/>
                                        <p:tgtEl>
                                          <p:spTgt spid="25"/>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left)">
                                      <p:cBhvr>
                                        <p:cTn id="20" dur="750"/>
                                        <p:tgtEl>
                                          <p:spTgt spid="28"/>
                                        </p:tgtEl>
                                      </p:cBhvr>
                                    </p:animEffect>
                                  </p:childTnLst>
                                </p:cTn>
                              </p:par>
                            </p:childTnLst>
                          </p:cTn>
                        </p:par>
                        <p:par>
                          <p:cTn id="21" fill="hold">
                            <p:stCondLst>
                              <p:cond delay="2750"/>
                            </p:stCondLst>
                            <p:childTnLst>
                              <p:par>
                                <p:cTn id="22" presetID="22" presetClass="entr" presetSubtype="8"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left)">
                                      <p:cBhvr>
                                        <p:cTn id="24" dur="750"/>
                                        <p:tgtEl>
                                          <p:spTgt spid="29"/>
                                        </p:tgtEl>
                                      </p:cBhvr>
                                    </p:animEffect>
                                  </p:childTnLst>
                                </p:cTn>
                              </p:par>
                            </p:childTnLst>
                          </p:cTn>
                        </p:par>
                        <p:par>
                          <p:cTn id="25" fill="hold">
                            <p:stCondLst>
                              <p:cond delay="3500"/>
                            </p:stCondLst>
                            <p:childTnLst>
                              <p:par>
                                <p:cTn id="26" presetID="22" presetClass="entr" presetSubtype="8"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left)">
                                      <p:cBhvr>
                                        <p:cTn id="28"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5" grpId="0" animBg="1"/>
      <p:bldP spid="28" grpId="0"/>
      <p:bldP spid="29" grpId="0"/>
      <p:bldP spid="3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71940" y="764499"/>
            <a:ext cx="2135824"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Introduction</a:t>
            </a:r>
            <a:endParaRPr lang="en-US" sz="1400" dirty="0">
              <a:solidFill>
                <a:srgbClr val="767171"/>
              </a:solidFill>
              <a:latin typeface="Century Gothic" panose="020B0502020202020204" pitchFamily="34" charset="0"/>
            </a:endParaRP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9850522" y="1294570"/>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9381478" y="848746"/>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Exigences</a:t>
            </a:r>
            <a:endParaRPr lang="en-US" sz="1400" b="1" dirty="0">
              <a:latin typeface="Century Gothic" panose="020B0502020202020204" pitchFamily="34" charset="0"/>
            </a:endParaRPr>
          </a:p>
        </p:txBody>
      </p:sp>
      <p:sp>
        <p:nvSpPr>
          <p:cNvPr id="29" name="TextBox 9"/>
          <p:cNvSpPr txBox="1"/>
          <p:nvPr/>
        </p:nvSpPr>
        <p:spPr>
          <a:xfrm>
            <a:off x="6824154" y="814775"/>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Démarche du projet</a:t>
            </a:r>
            <a:endParaRPr lang="en-US" sz="1400" dirty="0">
              <a:latin typeface="Century Gothic" panose="020B0502020202020204" pitchFamily="34" charset="0"/>
            </a:endParaRPr>
          </a:p>
        </p:txBody>
      </p:sp>
      <p:sp>
        <p:nvSpPr>
          <p:cNvPr id="3" name="Espace réservé du numéro de diapositive 2"/>
          <p:cNvSpPr>
            <a:spLocks noGrp="1"/>
          </p:cNvSpPr>
          <p:nvPr>
            <p:ph type="sldNum" sz="quarter" idx="12"/>
          </p:nvPr>
        </p:nvSpPr>
        <p:spPr/>
        <p:txBody>
          <a:bodyPr/>
          <a:lstStyle/>
          <a:p>
            <a:fld id="{E00CEF6C-4C03-4B9C-9FCF-77E962022359}" type="slidenum">
              <a:rPr lang="fr-FR" smtClean="0"/>
              <a:t>10</a:t>
            </a:fld>
            <a:endParaRPr lang="fr-FR" dirty="0"/>
          </a:p>
        </p:txBody>
      </p:sp>
      <p:sp>
        <p:nvSpPr>
          <p:cNvPr id="34" name="Chevron 33"/>
          <p:cNvSpPr/>
          <p:nvPr/>
        </p:nvSpPr>
        <p:spPr>
          <a:xfrm>
            <a:off x="7339178" y="1294421"/>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940984" y="121488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sp>
        <p:nvSpPr>
          <p:cNvPr id="38" name="ZoneTexte 96">
            <a:extLst>
              <a:ext uri="{FF2B5EF4-FFF2-40B4-BE49-F238E27FC236}">
                <a16:creationId xmlns:a16="http://schemas.microsoft.com/office/drawing/2014/main" id="{64B26685-CA8D-458E-81D9-8C74C19CA1FF}"/>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39" name="ZoneTexte 34">
            <a:extLst>
              <a:ext uri="{FF2B5EF4-FFF2-40B4-BE49-F238E27FC236}">
                <a16:creationId xmlns:a16="http://schemas.microsoft.com/office/drawing/2014/main" id="{9FED9C17-F534-427A-B1AB-888C3BE7C6F9}"/>
              </a:ext>
            </a:extLst>
          </p:cNvPr>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40" name="ZoneTexte 36">
            <a:extLst>
              <a:ext uri="{FF2B5EF4-FFF2-40B4-BE49-F238E27FC236}">
                <a16:creationId xmlns:a16="http://schemas.microsoft.com/office/drawing/2014/main" id="{CDC3D89D-62EB-4F0A-B068-810D92290B55}"/>
              </a:ext>
            </a:extLst>
          </p:cNvPr>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41" name="ZoneTexte 42">
            <a:extLst>
              <a:ext uri="{FF2B5EF4-FFF2-40B4-BE49-F238E27FC236}">
                <a16:creationId xmlns:a16="http://schemas.microsoft.com/office/drawing/2014/main" id="{4E778719-C865-4ECB-B211-FEAB7FC1ECA3}"/>
              </a:ext>
            </a:extLst>
          </p:cNvPr>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42" name="ZoneTexte 43">
            <a:extLst>
              <a:ext uri="{FF2B5EF4-FFF2-40B4-BE49-F238E27FC236}">
                <a16:creationId xmlns:a16="http://schemas.microsoft.com/office/drawing/2014/main" id="{42B4375F-92EE-497D-ACD2-3052A29CB0B3}"/>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43" name="Freeform 69" descr="&lt;LOGICA_QUOTE_LEFT&gt;">
            <a:extLst>
              <a:ext uri="{FF2B5EF4-FFF2-40B4-BE49-F238E27FC236}">
                <a16:creationId xmlns:a16="http://schemas.microsoft.com/office/drawing/2014/main" id="{0BFC9E05-E9AD-4FAF-A1AD-A9E57BBD2F1A}"/>
              </a:ext>
            </a:extLst>
          </p:cNvPr>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chemeClr val="accent6"/>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4" name="Freeform 70" descr="&lt;LOGICA_QUOTE_RIGHT&gt;">
            <a:extLst>
              <a:ext uri="{FF2B5EF4-FFF2-40B4-BE49-F238E27FC236}">
                <a16:creationId xmlns:a16="http://schemas.microsoft.com/office/drawing/2014/main" id="{070561E1-C532-4DE8-B070-E4C4B556A404}"/>
              </a:ext>
            </a:extLst>
          </p:cNvPr>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cxnSp>
        <p:nvCxnSpPr>
          <p:cNvPr id="45" name="Connecteur droit 44">
            <a:extLst>
              <a:ext uri="{FF2B5EF4-FFF2-40B4-BE49-F238E27FC236}">
                <a16:creationId xmlns:a16="http://schemas.microsoft.com/office/drawing/2014/main" id="{223BE727-24F3-4394-95B8-F75C4ED5DA49}"/>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pic>
        <p:nvPicPr>
          <p:cNvPr id="2" name="Image 1">
            <a:extLst>
              <a:ext uri="{FF2B5EF4-FFF2-40B4-BE49-F238E27FC236}">
                <a16:creationId xmlns:a16="http://schemas.microsoft.com/office/drawing/2014/main" id="{F3F929F3-311A-451A-A924-3D2F2B8B66B3}"/>
              </a:ext>
            </a:extLst>
          </p:cNvPr>
          <p:cNvPicPr>
            <a:picLocks noChangeAspect="1"/>
          </p:cNvPicPr>
          <p:nvPr/>
        </p:nvPicPr>
        <p:blipFill>
          <a:blip r:embed="rId3"/>
          <a:stretch>
            <a:fillRect/>
          </a:stretch>
        </p:blipFill>
        <p:spPr>
          <a:xfrm>
            <a:off x="634219" y="1915918"/>
            <a:ext cx="10719581" cy="4478531"/>
          </a:xfrm>
          <a:prstGeom prst="rect">
            <a:avLst/>
          </a:prstGeom>
        </p:spPr>
      </p:pic>
      <p:sp>
        <p:nvSpPr>
          <p:cNvPr id="4" name="ZoneTexte 3">
            <a:extLst>
              <a:ext uri="{FF2B5EF4-FFF2-40B4-BE49-F238E27FC236}">
                <a16:creationId xmlns:a16="http://schemas.microsoft.com/office/drawing/2014/main" id="{9C77EC40-1337-666C-14F8-80C14A583CDF}"/>
              </a:ext>
            </a:extLst>
          </p:cNvPr>
          <p:cNvSpPr txBox="1"/>
          <p:nvPr/>
        </p:nvSpPr>
        <p:spPr>
          <a:xfrm>
            <a:off x="5035678" y="1526993"/>
            <a:ext cx="2515885" cy="369332"/>
          </a:xfrm>
          <a:prstGeom prst="rect">
            <a:avLst/>
          </a:prstGeom>
          <a:noFill/>
        </p:spPr>
        <p:txBody>
          <a:bodyPr wrap="square" rtlCol="0">
            <a:spAutoFit/>
          </a:bodyPr>
          <a:lstStyle/>
          <a:p>
            <a:r>
              <a:rPr lang="fr-FR" b="1" i="1" dirty="0"/>
              <a:t>Privilèges des acteurs</a:t>
            </a:r>
          </a:p>
        </p:txBody>
      </p:sp>
    </p:spTree>
    <p:extLst>
      <p:ext uri="{BB962C8B-B14F-4D97-AF65-F5344CB8AC3E}">
        <p14:creationId xmlns:p14="http://schemas.microsoft.com/office/powerpoint/2010/main" val="34674961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 calcmode="lin" valueType="num">
                                      <p:cBhvr>
                                        <p:cTn id="10" dur="1000" fill="hold"/>
                                        <p:tgtEl>
                                          <p:spTgt spid="43"/>
                                        </p:tgtEl>
                                        <p:attrNameLst>
                                          <p:attrName>ppt_w</p:attrName>
                                        </p:attrNameLst>
                                      </p:cBhvr>
                                      <p:tavLst>
                                        <p:tav tm="0">
                                          <p:val>
                                            <p:fltVal val="0"/>
                                          </p:val>
                                        </p:tav>
                                        <p:tav tm="100000">
                                          <p:val>
                                            <p:strVal val="#ppt_w"/>
                                          </p:val>
                                        </p:tav>
                                      </p:tavLst>
                                    </p:anim>
                                    <p:anim calcmode="lin" valueType="num">
                                      <p:cBhvr>
                                        <p:cTn id="11" dur="1000" fill="hold"/>
                                        <p:tgtEl>
                                          <p:spTgt spid="43"/>
                                        </p:tgtEl>
                                        <p:attrNameLst>
                                          <p:attrName>ppt_h</p:attrName>
                                        </p:attrNameLst>
                                      </p:cBhvr>
                                      <p:tavLst>
                                        <p:tav tm="0">
                                          <p:val>
                                            <p:fltVal val="0"/>
                                          </p:val>
                                        </p:tav>
                                        <p:tav tm="100000">
                                          <p:val>
                                            <p:strVal val="#ppt_h"/>
                                          </p:val>
                                        </p:tav>
                                      </p:tavLst>
                                    </p:anim>
                                    <p:anim calcmode="lin" valueType="num">
                                      <p:cBhvr>
                                        <p:cTn id="12" dur="1000" fill="hold"/>
                                        <p:tgtEl>
                                          <p:spTgt spid="43"/>
                                        </p:tgtEl>
                                        <p:attrNameLst>
                                          <p:attrName>style.rotation</p:attrName>
                                        </p:attrNameLst>
                                      </p:cBhvr>
                                      <p:tavLst>
                                        <p:tav tm="0">
                                          <p:val>
                                            <p:fltVal val="90"/>
                                          </p:val>
                                        </p:tav>
                                        <p:tav tm="100000">
                                          <p:val>
                                            <p:fltVal val="0"/>
                                          </p:val>
                                        </p:tav>
                                      </p:tavLst>
                                    </p:anim>
                                    <p:animEffect transition="in" filter="fade">
                                      <p:cBhvr>
                                        <p:cTn id="13" dur="1000"/>
                                        <p:tgtEl>
                                          <p:spTgt spid="43"/>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p:cTn id="16" dur="1000" fill="hold"/>
                                        <p:tgtEl>
                                          <p:spTgt spid="44"/>
                                        </p:tgtEl>
                                        <p:attrNameLst>
                                          <p:attrName>ppt_w</p:attrName>
                                        </p:attrNameLst>
                                      </p:cBhvr>
                                      <p:tavLst>
                                        <p:tav tm="0">
                                          <p:val>
                                            <p:fltVal val="0"/>
                                          </p:val>
                                        </p:tav>
                                        <p:tav tm="100000">
                                          <p:val>
                                            <p:strVal val="#ppt_w"/>
                                          </p:val>
                                        </p:tav>
                                      </p:tavLst>
                                    </p:anim>
                                    <p:anim calcmode="lin" valueType="num">
                                      <p:cBhvr>
                                        <p:cTn id="17" dur="1000" fill="hold"/>
                                        <p:tgtEl>
                                          <p:spTgt spid="44"/>
                                        </p:tgtEl>
                                        <p:attrNameLst>
                                          <p:attrName>ppt_h</p:attrName>
                                        </p:attrNameLst>
                                      </p:cBhvr>
                                      <p:tavLst>
                                        <p:tav tm="0">
                                          <p:val>
                                            <p:fltVal val="0"/>
                                          </p:val>
                                        </p:tav>
                                        <p:tav tm="100000">
                                          <p:val>
                                            <p:strVal val="#ppt_h"/>
                                          </p:val>
                                        </p:tav>
                                      </p:tavLst>
                                    </p:anim>
                                    <p:anim calcmode="lin" valueType="num">
                                      <p:cBhvr>
                                        <p:cTn id="18" dur="1000" fill="hold"/>
                                        <p:tgtEl>
                                          <p:spTgt spid="44"/>
                                        </p:tgtEl>
                                        <p:attrNameLst>
                                          <p:attrName>style.rotation</p:attrName>
                                        </p:attrNameLst>
                                      </p:cBhvr>
                                      <p:tavLst>
                                        <p:tav tm="0">
                                          <p:val>
                                            <p:fltVal val="90"/>
                                          </p:val>
                                        </p:tav>
                                        <p:tav tm="100000">
                                          <p:val>
                                            <p:fltVal val="0"/>
                                          </p:val>
                                        </p:tav>
                                      </p:tavLst>
                                    </p:anim>
                                    <p:animEffect transition="in" filter="fade">
                                      <p:cBhvr>
                                        <p:cTn id="19" dur="10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3" grpId="0" animBg="1"/>
      <p:bldP spid="4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4" descr="Résultat de recherche d'images pour &quot;ensias logo&quot;"/>
          <p:cNvSpPr>
            <a:spLocks noChangeAspect="1" noChangeArrowheads="1"/>
          </p:cNvSpPr>
          <p:nvPr/>
        </p:nvSpPr>
        <p:spPr bwMode="auto">
          <a:xfrm>
            <a:off x="924202" y="822946"/>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28" name="TextBox 1"/>
          <p:cNvSpPr txBox="1"/>
          <p:nvPr/>
        </p:nvSpPr>
        <p:spPr>
          <a:xfrm>
            <a:off x="1887224" y="261038"/>
            <a:ext cx="7776864" cy="643169"/>
          </a:xfrm>
          <a:prstGeom prst="rect">
            <a:avLst/>
          </a:prstGeom>
          <a:noFill/>
        </p:spPr>
        <p:txBody>
          <a:bodyPr wrap="square" lIns="121907" tIns="60953" rIns="121907" bIns="60953" rtlCol="0">
            <a:noAutofit/>
            <a:scene3d>
              <a:camera prst="orthographicFront"/>
              <a:lightRig rig="soft" dir="t">
                <a:rot lat="0" lon="0" rev="15600000"/>
              </a:lightRig>
            </a:scene3d>
            <a:sp3d extrusionH="57150" prstMaterial="softEdge">
              <a:bevelT w="25400" h="38100"/>
            </a:sp3d>
          </a:bodyPr>
          <a:lstStyle/>
          <a:p>
            <a:pPr marL="0" marR="0" lvl="0" indent="0" algn="ctr" defTabSz="1219035" eaLnBrk="1" fontAlgn="auto" latinLnBrk="0" hangingPunct="1">
              <a:lnSpc>
                <a:spcPct val="100000"/>
              </a:lnSpc>
              <a:spcBef>
                <a:spcPts val="0"/>
              </a:spcBef>
              <a:spcAft>
                <a:spcPts val="0"/>
              </a:spcAft>
              <a:buClrTx/>
              <a:buSzTx/>
              <a:buFontTx/>
              <a:buNone/>
              <a:tabLst/>
              <a:defRPr/>
            </a:pPr>
            <a:r>
              <a:rPr lang="fr-FR" sz="4000" b="1" dirty="0">
                <a:solidFill>
                  <a:srgbClr val="00B050"/>
                </a:solidFill>
                <a:latin typeface="Bell MT" panose="02020503060305020303" pitchFamily="18" charset="0"/>
              </a:rPr>
              <a:t>Besoins du Site </a:t>
            </a:r>
          </a:p>
        </p:txBody>
      </p:sp>
      <p:sp>
        <p:nvSpPr>
          <p:cNvPr id="6" name="Espace réservé du numéro de diapositive 5"/>
          <p:cNvSpPr>
            <a:spLocks noGrp="1"/>
          </p:cNvSpPr>
          <p:nvPr>
            <p:ph type="sldNum" sz="quarter" idx="12"/>
          </p:nvPr>
        </p:nvSpPr>
        <p:spPr/>
        <p:txBody>
          <a:bodyPr/>
          <a:lstStyle/>
          <a:p>
            <a:fld id="{E00CEF6C-4C03-4B9C-9FCF-77E962022359}" type="slidenum">
              <a:rPr lang="fr-FR" sz="1800" smtClean="0">
                <a:solidFill>
                  <a:schemeClr val="tx1"/>
                </a:solidFill>
              </a:rPr>
              <a:t>11</a:t>
            </a:fld>
            <a:endParaRPr lang="fr-FR" sz="1800" dirty="0">
              <a:solidFill>
                <a:schemeClr val="tx1"/>
              </a:solidFill>
            </a:endParaRPr>
          </a:p>
        </p:txBody>
      </p:sp>
      <p:cxnSp>
        <p:nvCxnSpPr>
          <p:cNvPr id="8" name="Connecteur droit 7"/>
          <p:cNvCxnSpPr/>
          <p:nvPr/>
        </p:nvCxnSpPr>
        <p:spPr>
          <a:xfrm>
            <a:off x="601739" y="1127747"/>
            <a:ext cx="10961865" cy="0"/>
          </a:xfrm>
          <a:prstGeom prst="line">
            <a:avLst/>
          </a:prstGeom>
          <a:ln w="38100">
            <a:solidFill>
              <a:schemeClr val="accent3"/>
            </a:solidFill>
          </a:ln>
        </p:spPr>
        <p:style>
          <a:lnRef idx="3">
            <a:schemeClr val="accent6"/>
          </a:lnRef>
          <a:fillRef idx="0">
            <a:schemeClr val="accent6"/>
          </a:fillRef>
          <a:effectRef idx="2">
            <a:schemeClr val="accent6"/>
          </a:effectRef>
          <a:fontRef idx="minor">
            <a:schemeClr val="tx1"/>
          </a:fontRef>
        </p:style>
      </p:cxnSp>
      <p:sp>
        <p:nvSpPr>
          <p:cNvPr id="10" name="Rectangle à coins arrondis 9"/>
          <p:cNvSpPr/>
          <p:nvPr/>
        </p:nvSpPr>
        <p:spPr>
          <a:xfrm>
            <a:off x="1869978" y="2363126"/>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1" name="Connecteur droit 10"/>
          <p:cNvCxnSpPr/>
          <p:nvPr/>
        </p:nvCxnSpPr>
        <p:spPr>
          <a:xfrm>
            <a:off x="4247168" y="3340613"/>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à coins arrondis 11"/>
          <p:cNvSpPr/>
          <p:nvPr/>
        </p:nvSpPr>
        <p:spPr>
          <a:xfrm>
            <a:off x="4160461" y="3160613"/>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767171"/>
              </a:solidFill>
            </a:endParaRPr>
          </a:p>
        </p:txBody>
      </p:sp>
      <p:sp>
        <p:nvSpPr>
          <p:cNvPr id="17" name="ZoneTexte 16"/>
          <p:cNvSpPr txBox="1"/>
          <p:nvPr/>
        </p:nvSpPr>
        <p:spPr>
          <a:xfrm>
            <a:off x="2039818" y="2223972"/>
            <a:ext cx="7002212" cy="820225"/>
          </a:xfrm>
          <a:prstGeom prst="rect">
            <a:avLst/>
          </a:prstGeom>
          <a:noFill/>
        </p:spPr>
        <p:txBody>
          <a:bodyPr wrap="square" rtlCol="0">
            <a:spAutoFit/>
          </a:bodyPr>
          <a:lstStyle/>
          <a:p>
            <a:pPr defTabSz="1422400">
              <a:lnSpc>
                <a:spcPct val="90000"/>
              </a:lnSpc>
              <a:spcBef>
                <a:spcPct val="0"/>
              </a:spcBef>
              <a:spcAft>
                <a:spcPct val="35000"/>
              </a:spcAft>
            </a:pPr>
            <a:r>
              <a:rPr lang="fr-FR" sz="2200" b="1"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rPr>
              <a:t>S</a:t>
            </a:r>
            <a:r>
              <a:rPr lang="fr-FR" sz="2200" b="1" dirty="0">
                <a:latin typeface="Times New Roman" panose="02020603050405020304" pitchFamily="18" charset="0"/>
                <a:cs typeface="Times New Roman" panose="02020603050405020304" pitchFamily="18" charset="0"/>
              </a:rPr>
              <a:t>pécifications détaillées</a:t>
            </a:r>
          </a:p>
          <a:p>
            <a:pPr defTabSz="1422400">
              <a:lnSpc>
                <a:spcPct val="90000"/>
              </a:lnSpc>
              <a:spcBef>
                <a:spcPct val="0"/>
              </a:spcBef>
              <a:spcAft>
                <a:spcPct val="35000"/>
              </a:spcAft>
            </a:pPr>
            <a:endParaRPr lang="fr-FR" sz="2200" b="1"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endParaRPr>
          </a:p>
        </p:txBody>
      </p:sp>
      <p:sp>
        <p:nvSpPr>
          <p:cNvPr id="24" name="Rectangle à coins arrondis 23"/>
          <p:cNvSpPr/>
          <p:nvPr/>
        </p:nvSpPr>
        <p:spPr>
          <a:xfrm>
            <a:off x="4166132" y="3815886"/>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9" name="Google Shape;102;p2">
            <a:extLst>
              <a:ext uri="{FF2B5EF4-FFF2-40B4-BE49-F238E27FC236}">
                <a16:creationId xmlns:a16="http://schemas.microsoft.com/office/drawing/2014/main" id="{8785B5A8-681E-4B08-BB64-07C28053C620}"/>
              </a:ext>
            </a:extLst>
          </p:cNvPr>
          <p:cNvGrpSpPr/>
          <p:nvPr/>
        </p:nvGrpSpPr>
        <p:grpSpPr>
          <a:xfrm>
            <a:off x="10776568" y="5069856"/>
            <a:ext cx="787036" cy="686587"/>
            <a:chOff x="4301450" y="1345460"/>
            <a:chExt cx="3706131" cy="3800182"/>
          </a:xfrm>
        </p:grpSpPr>
        <p:sp>
          <p:nvSpPr>
            <p:cNvPr id="30" name="Google Shape;103;p2">
              <a:extLst>
                <a:ext uri="{FF2B5EF4-FFF2-40B4-BE49-F238E27FC236}">
                  <a16:creationId xmlns:a16="http://schemas.microsoft.com/office/drawing/2014/main" id="{321DB6C1-78E9-4C57-91A4-ACB2696EBD7D}"/>
                </a:ext>
              </a:extLst>
            </p:cNvPr>
            <p:cNvSpPr/>
            <p:nvPr/>
          </p:nvSpPr>
          <p:spPr>
            <a:xfrm>
              <a:off x="5237576" y="2150644"/>
              <a:ext cx="1654266" cy="2994998"/>
            </a:xfrm>
            <a:custGeom>
              <a:avLst/>
              <a:gdLst/>
              <a:ahLst/>
              <a:cxnLst/>
              <a:rect l="l" t="t" r="r" b="b"/>
              <a:pathLst>
                <a:path w="2130" h="4055" extrusionOk="0">
                  <a:moveTo>
                    <a:pt x="504" y="2850"/>
                  </a:moveTo>
                  <a:cubicBezTo>
                    <a:pt x="504" y="2736"/>
                    <a:pt x="507" y="2621"/>
                    <a:pt x="503" y="2507"/>
                  </a:cubicBezTo>
                  <a:cubicBezTo>
                    <a:pt x="500" y="2424"/>
                    <a:pt x="485" y="2343"/>
                    <a:pt x="457" y="2264"/>
                  </a:cubicBezTo>
                  <a:cubicBezTo>
                    <a:pt x="434" y="2200"/>
                    <a:pt x="414" y="2134"/>
                    <a:pt x="387" y="2072"/>
                  </a:cubicBezTo>
                  <a:cubicBezTo>
                    <a:pt x="355" y="2000"/>
                    <a:pt x="316" y="1930"/>
                    <a:pt x="280" y="1860"/>
                  </a:cubicBezTo>
                  <a:cubicBezTo>
                    <a:pt x="244" y="1791"/>
                    <a:pt x="206" y="1724"/>
                    <a:pt x="172" y="1655"/>
                  </a:cubicBezTo>
                  <a:cubicBezTo>
                    <a:pt x="140" y="1590"/>
                    <a:pt x="110" y="1524"/>
                    <a:pt x="84" y="1457"/>
                  </a:cubicBezTo>
                  <a:cubicBezTo>
                    <a:pt x="63" y="1403"/>
                    <a:pt x="49" y="1347"/>
                    <a:pt x="35" y="1291"/>
                  </a:cubicBezTo>
                  <a:cubicBezTo>
                    <a:pt x="13" y="1200"/>
                    <a:pt x="0" y="1107"/>
                    <a:pt x="4" y="1012"/>
                  </a:cubicBezTo>
                  <a:cubicBezTo>
                    <a:pt x="7" y="949"/>
                    <a:pt x="14" y="886"/>
                    <a:pt x="24" y="824"/>
                  </a:cubicBezTo>
                  <a:cubicBezTo>
                    <a:pt x="33" y="775"/>
                    <a:pt x="49" y="728"/>
                    <a:pt x="63" y="680"/>
                  </a:cubicBezTo>
                  <a:cubicBezTo>
                    <a:pt x="67" y="668"/>
                    <a:pt x="78" y="659"/>
                    <a:pt x="81" y="647"/>
                  </a:cubicBezTo>
                  <a:cubicBezTo>
                    <a:pt x="103" y="575"/>
                    <a:pt x="138" y="509"/>
                    <a:pt x="179" y="447"/>
                  </a:cubicBezTo>
                  <a:cubicBezTo>
                    <a:pt x="225" y="378"/>
                    <a:pt x="277" y="314"/>
                    <a:pt x="341" y="262"/>
                  </a:cubicBezTo>
                  <a:cubicBezTo>
                    <a:pt x="389" y="222"/>
                    <a:pt x="439" y="184"/>
                    <a:pt x="492" y="152"/>
                  </a:cubicBezTo>
                  <a:cubicBezTo>
                    <a:pt x="538" y="123"/>
                    <a:pt x="589" y="101"/>
                    <a:pt x="640" y="80"/>
                  </a:cubicBezTo>
                  <a:cubicBezTo>
                    <a:pt x="720" y="48"/>
                    <a:pt x="803" y="29"/>
                    <a:pt x="888" y="17"/>
                  </a:cubicBezTo>
                  <a:cubicBezTo>
                    <a:pt x="998" y="0"/>
                    <a:pt x="1109" y="4"/>
                    <a:pt x="1219" y="12"/>
                  </a:cubicBezTo>
                  <a:cubicBezTo>
                    <a:pt x="1290" y="17"/>
                    <a:pt x="1361" y="32"/>
                    <a:pt x="1430" y="51"/>
                  </a:cubicBezTo>
                  <a:cubicBezTo>
                    <a:pt x="1537" y="80"/>
                    <a:pt x="1637" y="125"/>
                    <a:pt x="1728" y="189"/>
                  </a:cubicBezTo>
                  <a:cubicBezTo>
                    <a:pt x="1814" y="249"/>
                    <a:pt x="1886" y="322"/>
                    <a:pt x="1945" y="408"/>
                  </a:cubicBezTo>
                  <a:cubicBezTo>
                    <a:pt x="1991" y="475"/>
                    <a:pt x="2028" y="548"/>
                    <a:pt x="2056" y="625"/>
                  </a:cubicBezTo>
                  <a:cubicBezTo>
                    <a:pt x="2088" y="715"/>
                    <a:pt x="2105" y="807"/>
                    <a:pt x="2117" y="901"/>
                  </a:cubicBezTo>
                  <a:cubicBezTo>
                    <a:pt x="2130" y="1002"/>
                    <a:pt x="2121" y="1102"/>
                    <a:pt x="2104" y="1201"/>
                  </a:cubicBezTo>
                  <a:cubicBezTo>
                    <a:pt x="2093" y="1262"/>
                    <a:pt x="2075" y="1322"/>
                    <a:pt x="2053" y="1379"/>
                  </a:cubicBezTo>
                  <a:cubicBezTo>
                    <a:pt x="2021" y="1459"/>
                    <a:pt x="1986" y="1539"/>
                    <a:pt x="1946" y="1616"/>
                  </a:cubicBezTo>
                  <a:cubicBezTo>
                    <a:pt x="1907" y="1691"/>
                    <a:pt x="1860" y="1762"/>
                    <a:pt x="1818" y="1835"/>
                  </a:cubicBezTo>
                  <a:cubicBezTo>
                    <a:pt x="1779" y="1903"/>
                    <a:pt x="1738" y="1969"/>
                    <a:pt x="1702" y="2039"/>
                  </a:cubicBezTo>
                  <a:cubicBezTo>
                    <a:pt x="1675" y="2091"/>
                    <a:pt x="1653" y="2146"/>
                    <a:pt x="1633" y="2201"/>
                  </a:cubicBezTo>
                  <a:cubicBezTo>
                    <a:pt x="1613" y="2258"/>
                    <a:pt x="1595" y="2317"/>
                    <a:pt x="1582" y="2376"/>
                  </a:cubicBezTo>
                  <a:cubicBezTo>
                    <a:pt x="1572" y="2424"/>
                    <a:pt x="1567" y="2473"/>
                    <a:pt x="1567" y="2521"/>
                  </a:cubicBezTo>
                  <a:cubicBezTo>
                    <a:pt x="1566" y="2739"/>
                    <a:pt x="1565" y="2957"/>
                    <a:pt x="1567" y="3175"/>
                  </a:cubicBezTo>
                  <a:cubicBezTo>
                    <a:pt x="1568" y="3220"/>
                    <a:pt x="1552" y="3256"/>
                    <a:pt x="1529" y="3292"/>
                  </a:cubicBezTo>
                  <a:cubicBezTo>
                    <a:pt x="1498" y="3341"/>
                    <a:pt x="1467" y="3392"/>
                    <a:pt x="1436" y="3442"/>
                  </a:cubicBezTo>
                  <a:cubicBezTo>
                    <a:pt x="1407" y="3490"/>
                    <a:pt x="1377" y="3537"/>
                    <a:pt x="1347" y="3585"/>
                  </a:cubicBezTo>
                  <a:cubicBezTo>
                    <a:pt x="1291" y="3676"/>
                    <a:pt x="1235" y="3768"/>
                    <a:pt x="1179" y="3859"/>
                  </a:cubicBezTo>
                  <a:cubicBezTo>
                    <a:pt x="1146" y="3911"/>
                    <a:pt x="1113" y="3963"/>
                    <a:pt x="1081" y="4015"/>
                  </a:cubicBezTo>
                  <a:cubicBezTo>
                    <a:pt x="1057" y="4054"/>
                    <a:pt x="1003" y="4055"/>
                    <a:pt x="979" y="4016"/>
                  </a:cubicBezTo>
                  <a:cubicBezTo>
                    <a:pt x="927" y="3930"/>
                    <a:pt x="876" y="3844"/>
                    <a:pt x="823" y="3758"/>
                  </a:cubicBezTo>
                  <a:cubicBezTo>
                    <a:pt x="781" y="3687"/>
                    <a:pt x="737" y="3617"/>
                    <a:pt x="694" y="3546"/>
                  </a:cubicBezTo>
                  <a:cubicBezTo>
                    <a:pt x="658" y="3486"/>
                    <a:pt x="623" y="3425"/>
                    <a:pt x="586" y="3365"/>
                  </a:cubicBezTo>
                  <a:cubicBezTo>
                    <a:pt x="564" y="3328"/>
                    <a:pt x="539" y="3292"/>
                    <a:pt x="519" y="3253"/>
                  </a:cubicBezTo>
                  <a:cubicBezTo>
                    <a:pt x="510" y="3237"/>
                    <a:pt x="506" y="3217"/>
                    <a:pt x="505" y="3198"/>
                  </a:cubicBezTo>
                  <a:cubicBezTo>
                    <a:pt x="504" y="3082"/>
                    <a:pt x="505" y="2966"/>
                    <a:pt x="505" y="2850"/>
                  </a:cubicBezTo>
                  <a:cubicBezTo>
                    <a:pt x="505" y="2850"/>
                    <a:pt x="504" y="2850"/>
                    <a:pt x="504" y="2850"/>
                  </a:cubicBezTo>
                  <a:close/>
                  <a:moveTo>
                    <a:pt x="1035" y="2418"/>
                  </a:moveTo>
                  <a:cubicBezTo>
                    <a:pt x="1156" y="2418"/>
                    <a:pt x="1278" y="2418"/>
                    <a:pt x="1399" y="2418"/>
                  </a:cubicBezTo>
                  <a:cubicBezTo>
                    <a:pt x="1432" y="2418"/>
                    <a:pt x="1433" y="2417"/>
                    <a:pt x="1434" y="2385"/>
                  </a:cubicBezTo>
                  <a:cubicBezTo>
                    <a:pt x="1435" y="2305"/>
                    <a:pt x="1453" y="2228"/>
                    <a:pt x="1482" y="2155"/>
                  </a:cubicBezTo>
                  <a:cubicBezTo>
                    <a:pt x="1507" y="2091"/>
                    <a:pt x="1537" y="2028"/>
                    <a:pt x="1571" y="1968"/>
                  </a:cubicBezTo>
                  <a:cubicBezTo>
                    <a:pt x="1624" y="1871"/>
                    <a:pt x="1682" y="1778"/>
                    <a:pt x="1737" y="1682"/>
                  </a:cubicBezTo>
                  <a:cubicBezTo>
                    <a:pt x="1773" y="1619"/>
                    <a:pt x="1811" y="1557"/>
                    <a:pt x="1843" y="1492"/>
                  </a:cubicBezTo>
                  <a:cubicBezTo>
                    <a:pt x="1870" y="1439"/>
                    <a:pt x="1892" y="1383"/>
                    <a:pt x="1915" y="1328"/>
                  </a:cubicBezTo>
                  <a:cubicBezTo>
                    <a:pt x="1943" y="1261"/>
                    <a:pt x="1961" y="1190"/>
                    <a:pt x="1969" y="1118"/>
                  </a:cubicBezTo>
                  <a:cubicBezTo>
                    <a:pt x="1984" y="962"/>
                    <a:pt x="1972" y="809"/>
                    <a:pt x="1914" y="661"/>
                  </a:cubicBezTo>
                  <a:cubicBezTo>
                    <a:pt x="1883" y="582"/>
                    <a:pt x="1842" y="509"/>
                    <a:pt x="1788" y="444"/>
                  </a:cubicBezTo>
                  <a:cubicBezTo>
                    <a:pt x="1725" y="367"/>
                    <a:pt x="1648" y="306"/>
                    <a:pt x="1559" y="260"/>
                  </a:cubicBezTo>
                  <a:cubicBezTo>
                    <a:pt x="1478" y="217"/>
                    <a:pt x="1392" y="189"/>
                    <a:pt x="1302" y="172"/>
                  </a:cubicBezTo>
                  <a:cubicBezTo>
                    <a:pt x="1215" y="156"/>
                    <a:pt x="1127" y="150"/>
                    <a:pt x="1038" y="151"/>
                  </a:cubicBezTo>
                  <a:cubicBezTo>
                    <a:pt x="928" y="154"/>
                    <a:pt x="821" y="171"/>
                    <a:pt x="719" y="208"/>
                  </a:cubicBezTo>
                  <a:cubicBezTo>
                    <a:pt x="633" y="239"/>
                    <a:pt x="554" y="282"/>
                    <a:pt x="482" y="339"/>
                  </a:cubicBezTo>
                  <a:cubicBezTo>
                    <a:pt x="379" y="418"/>
                    <a:pt x="301" y="517"/>
                    <a:pt x="244" y="633"/>
                  </a:cubicBezTo>
                  <a:cubicBezTo>
                    <a:pt x="213" y="696"/>
                    <a:pt x="191" y="762"/>
                    <a:pt x="175" y="831"/>
                  </a:cubicBezTo>
                  <a:cubicBezTo>
                    <a:pt x="158" y="898"/>
                    <a:pt x="152" y="966"/>
                    <a:pt x="152" y="1033"/>
                  </a:cubicBezTo>
                  <a:cubicBezTo>
                    <a:pt x="152" y="1130"/>
                    <a:pt x="163" y="1226"/>
                    <a:pt x="195" y="1318"/>
                  </a:cubicBezTo>
                  <a:cubicBezTo>
                    <a:pt x="212" y="1367"/>
                    <a:pt x="225" y="1419"/>
                    <a:pt x="247" y="1466"/>
                  </a:cubicBezTo>
                  <a:cubicBezTo>
                    <a:pt x="281" y="1545"/>
                    <a:pt x="320" y="1622"/>
                    <a:pt x="359" y="1698"/>
                  </a:cubicBezTo>
                  <a:cubicBezTo>
                    <a:pt x="398" y="1772"/>
                    <a:pt x="440" y="1844"/>
                    <a:pt x="480" y="1917"/>
                  </a:cubicBezTo>
                  <a:cubicBezTo>
                    <a:pt x="525" y="1998"/>
                    <a:pt x="564" y="2082"/>
                    <a:pt x="594" y="2171"/>
                  </a:cubicBezTo>
                  <a:cubicBezTo>
                    <a:pt x="619" y="2242"/>
                    <a:pt x="634" y="2314"/>
                    <a:pt x="638" y="2389"/>
                  </a:cubicBezTo>
                  <a:cubicBezTo>
                    <a:pt x="639" y="2415"/>
                    <a:pt x="642" y="2418"/>
                    <a:pt x="669" y="2418"/>
                  </a:cubicBezTo>
                  <a:cubicBezTo>
                    <a:pt x="791" y="2418"/>
                    <a:pt x="913" y="2418"/>
                    <a:pt x="1035" y="2418"/>
                  </a:cubicBezTo>
                  <a:close/>
                  <a:moveTo>
                    <a:pt x="1036" y="3269"/>
                  </a:moveTo>
                  <a:cubicBezTo>
                    <a:pt x="1036" y="3269"/>
                    <a:pt x="1036" y="3269"/>
                    <a:pt x="1036" y="3269"/>
                  </a:cubicBezTo>
                  <a:cubicBezTo>
                    <a:pt x="921" y="3269"/>
                    <a:pt x="805" y="3269"/>
                    <a:pt x="690" y="3270"/>
                  </a:cubicBezTo>
                  <a:cubicBezTo>
                    <a:pt x="684" y="3270"/>
                    <a:pt x="677" y="3274"/>
                    <a:pt x="671" y="3276"/>
                  </a:cubicBezTo>
                  <a:cubicBezTo>
                    <a:pt x="673" y="3282"/>
                    <a:pt x="674" y="3288"/>
                    <a:pt x="677" y="3294"/>
                  </a:cubicBezTo>
                  <a:cubicBezTo>
                    <a:pt x="689" y="3314"/>
                    <a:pt x="702" y="3335"/>
                    <a:pt x="714" y="3355"/>
                  </a:cubicBezTo>
                  <a:cubicBezTo>
                    <a:pt x="765" y="3441"/>
                    <a:pt x="817" y="3526"/>
                    <a:pt x="869" y="3612"/>
                  </a:cubicBezTo>
                  <a:cubicBezTo>
                    <a:pt x="876" y="3624"/>
                    <a:pt x="885" y="3629"/>
                    <a:pt x="900" y="3629"/>
                  </a:cubicBezTo>
                  <a:cubicBezTo>
                    <a:pt x="988" y="3629"/>
                    <a:pt x="1076" y="3629"/>
                    <a:pt x="1164" y="3629"/>
                  </a:cubicBezTo>
                  <a:cubicBezTo>
                    <a:pt x="1178" y="3629"/>
                    <a:pt x="1187" y="3625"/>
                    <a:pt x="1195" y="3612"/>
                  </a:cubicBezTo>
                  <a:cubicBezTo>
                    <a:pt x="1223" y="3567"/>
                    <a:pt x="1251" y="3521"/>
                    <a:pt x="1280" y="3476"/>
                  </a:cubicBezTo>
                  <a:cubicBezTo>
                    <a:pt x="1317" y="3416"/>
                    <a:pt x="1354" y="3357"/>
                    <a:pt x="1390" y="3297"/>
                  </a:cubicBezTo>
                  <a:cubicBezTo>
                    <a:pt x="1394" y="3290"/>
                    <a:pt x="1396" y="3282"/>
                    <a:pt x="1398" y="3274"/>
                  </a:cubicBezTo>
                  <a:cubicBezTo>
                    <a:pt x="1391" y="3272"/>
                    <a:pt x="1383" y="3269"/>
                    <a:pt x="1376" y="3269"/>
                  </a:cubicBezTo>
                  <a:cubicBezTo>
                    <a:pt x="1263" y="3269"/>
                    <a:pt x="1149" y="3269"/>
                    <a:pt x="1036" y="3269"/>
                  </a:cubicBezTo>
                  <a:close/>
                  <a:moveTo>
                    <a:pt x="1433" y="2860"/>
                  </a:moveTo>
                  <a:cubicBezTo>
                    <a:pt x="1433" y="2771"/>
                    <a:pt x="1433" y="2682"/>
                    <a:pt x="1434" y="2592"/>
                  </a:cubicBezTo>
                  <a:cubicBezTo>
                    <a:pt x="1434" y="2573"/>
                    <a:pt x="1429" y="2565"/>
                    <a:pt x="1408" y="2565"/>
                  </a:cubicBezTo>
                  <a:cubicBezTo>
                    <a:pt x="1362" y="2567"/>
                    <a:pt x="1316" y="2566"/>
                    <a:pt x="1270" y="2566"/>
                  </a:cubicBezTo>
                  <a:cubicBezTo>
                    <a:pt x="1252" y="2565"/>
                    <a:pt x="1245" y="2571"/>
                    <a:pt x="1245" y="2589"/>
                  </a:cubicBezTo>
                  <a:cubicBezTo>
                    <a:pt x="1245" y="2770"/>
                    <a:pt x="1245" y="2950"/>
                    <a:pt x="1245" y="3131"/>
                  </a:cubicBezTo>
                  <a:cubicBezTo>
                    <a:pt x="1245" y="3149"/>
                    <a:pt x="1252" y="3157"/>
                    <a:pt x="1271" y="3157"/>
                  </a:cubicBezTo>
                  <a:cubicBezTo>
                    <a:pt x="1315" y="3156"/>
                    <a:pt x="1359" y="3157"/>
                    <a:pt x="1403" y="3157"/>
                  </a:cubicBezTo>
                  <a:cubicBezTo>
                    <a:pt x="1431" y="3157"/>
                    <a:pt x="1433" y="3154"/>
                    <a:pt x="1433" y="3126"/>
                  </a:cubicBezTo>
                  <a:cubicBezTo>
                    <a:pt x="1434" y="3037"/>
                    <a:pt x="1433" y="2949"/>
                    <a:pt x="1433" y="2860"/>
                  </a:cubicBezTo>
                  <a:close/>
                  <a:moveTo>
                    <a:pt x="810" y="2861"/>
                  </a:moveTo>
                  <a:cubicBezTo>
                    <a:pt x="810" y="2770"/>
                    <a:pt x="810" y="2680"/>
                    <a:pt x="810" y="2589"/>
                  </a:cubicBezTo>
                  <a:cubicBezTo>
                    <a:pt x="810" y="2572"/>
                    <a:pt x="806" y="2565"/>
                    <a:pt x="788" y="2566"/>
                  </a:cubicBezTo>
                  <a:cubicBezTo>
                    <a:pt x="746" y="2567"/>
                    <a:pt x="704" y="2566"/>
                    <a:pt x="662" y="2566"/>
                  </a:cubicBezTo>
                  <a:cubicBezTo>
                    <a:pt x="645" y="2565"/>
                    <a:pt x="638" y="2571"/>
                    <a:pt x="638" y="2589"/>
                  </a:cubicBezTo>
                  <a:cubicBezTo>
                    <a:pt x="638" y="2770"/>
                    <a:pt x="638" y="2951"/>
                    <a:pt x="638" y="3133"/>
                  </a:cubicBezTo>
                  <a:cubicBezTo>
                    <a:pt x="638" y="3151"/>
                    <a:pt x="646" y="3157"/>
                    <a:pt x="663" y="3157"/>
                  </a:cubicBezTo>
                  <a:cubicBezTo>
                    <a:pt x="701" y="3156"/>
                    <a:pt x="739" y="3157"/>
                    <a:pt x="777" y="3157"/>
                  </a:cubicBezTo>
                  <a:cubicBezTo>
                    <a:pt x="810" y="3157"/>
                    <a:pt x="810" y="3157"/>
                    <a:pt x="810" y="3125"/>
                  </a:cubicBezTo>
                  <a:cubicBezTo>
                    <a:pt x="810" y="3037"/>
                    <a:pt x="810" y="2949"/>
                    <a:pt x="810" y="2861"/>
                  </a:cubicBezTo>
                  <a:close/>
                  <a:moveTo>
                    <a:pt x="945" y="2861"/>
                  </a:moveTo>
                  <a:cubicBezTo>
                    <a:pt x="945" y="2951"/>
                    <a:pt x="945" y="3041"/>
                    <a:pt x="946" y="3131"/>
                  </a:cubicBezTo>
                  <a:cubicBezTo>
                    <a:pt x="946" y="3155"/>
                    <a:pt x="947" y="3156"/>
                    <a:pt x="972" y="3157"/>
                  </a:cubicBezTo>
                  <a:cubicBezTo>
                    <a:pt x="1008" y="3157"/>
                    <a:pt x="1044" y="3157"/>
                    <a:pt x="1080" y="3157"/>
                  </a:cubicBezTo>
                  <a:cubicBezTo>
                    <a:pt x="1107" y="3157"/>
                    <a:pt x="1110" y="3154"/>
                    <a:pt x="1110" y="3126"/>
                  </a:cubicBezTo>
                  <a:cubicBezTo>
                    <a:pt x="1111" y="3063"/>
                    <a:pt x="1111" y="3000"/>
                    <a:pt x="1111" y="2938"/>
                  </a:cubicBezTo>
                  <a:cubicBezTo>
                    <a:pt x="1111" y="2824"/>
                    <a:pt x="1111" y="2710"/>
                    <a:pt x="1111" y="2596"/>
                  </a:cubicBezTo>
                  <a:cubicBezTo>
                    <a:pt x="1110" y="2567"/>
                    <a:pt x="1109" y="2566"/>
                    <a:pt x="1080" y="2566"/>
                  </a:cubicBezTo>
                  <a:cubicBezTo>
                    <a:pt x="1043" y="2566"/>
                    <a:pt x="1007" y="2567"/>
                    <a:pt x="970" y="2565"/>
                  </a:cubicBezTo>
                  <a:cubicBezTo>
                    <a:pt x="950" y="2565"/>
                    <a:pt x="945" y="2572"/>
                    <a:pt x="945" y="2591"/>
                  </a:cubicBezTo>
                  <a:cubicBezTo>
                    <a:pt x="946" y="2681"/>
                    <a:pt x="945" y="2771"/>
                    <a:pt x="945" y="2861"/>
                  </a:cubicBezTo>
                  <a:close/>
                  <a:moveTo>
                    <a:pt x="1031" y="3741"/>
                  </a:moveTo>
                  <a:cubicBezTo>
                    <a:pt x="1011" y="3741"/>
                    <a:pt x="990" y="3741"/>
                    <a:pt x="970" y="3741"/>
                  </a:cubicBezTo>
                  <a:cubicBezTo>
                    <a:pt x="960" y="3742"/>
                    <a:pt x="950" y="3745"/>
                    <a:pt x="956" y="3757"/>
                  </a:cubicBezTo>
                  <a:cubicBezTo>
                    <a:pt x="977" y="3792"/>
                    <a:pt x="999" y="3827"/>
                    <a:pt x="1020" y="3861"/>
                  </a:cubicBezTo>
                  <a:cubicBezTo>
                    <a:pt x="1028" y="3873"/>
                    <a:pt x="1036" y="3870"/>
                    <a:pt x="1042" y="3860"/>
                  </a:cubicBezTo>
                  <a:cubicBezTo>
                    <a:pt x="1062" y="3829"/>
                    <a:pt x="1082" y="3797"/>
                    <a:pt x="1101" y="3764"/>
                  </a:cubicBezTo>
                  <a:cubicBezTo>
                    <a:pt x="1110" y="3750"/>
                    <a:pt x="1106" y="3742"/>
                    <a:pt x="1089" y="3741"/>
                  </a:cubicBezTo>
                  <a:cubicBezTo>
                    <a:pt x="1070" y="3741"/>
                    <a:pt x="1051" y="3741"/>
                    <a:pt x="1031" y="37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1" name="Google Shape;104;p2">
              <a:extLst>
                <a:ext uri="{FF2B5EF4-FFF2-40B4-BE49-F238E27FC236}">
                  <a16:creationId xmlns:a16="http://schemas.microsoft.com/office/drawing/2014/main" id="{D2234A24-7835-4E40-821D-4B7015D6848C}"/>
                </a:ext>
              </a:extLst>
            </p:cNvPr>
            <p:cNvSpPr/>
            <p:nvPr/>
          </p:nvSpPr>
          <p:spPr>
            <a:xfrm>
              <a:off x="4656973" y="3858847"/>
              <a:ext cx="519218" cy="458782"/>
            </a:xfrm>
            <a:custGeom>
              <a:avLst/>
              <a:gdLst/>
              <a:ahLst/>
              <a:cxnLst/>
              <a:rect l="l" t="t" r="r" b="b"/>
              <a:pathLst>
                <a:path w="613" h="525" extrusionOk="0">
                  <a:moveTo>
                    <a:pt x="529" y="5"/>
                  </a:moveTo>
                  <a:cubicBezTo>
                    <a:pt x="565" y="2"/>
                    <a:pt x="593" y="29"/>
                    <a:pt x="604" y="62"/>
                  </a:cubicBezTo>
                  <a:cubicBezTo>
                    <a:pt x="613" y="88"/>
                    <a:pt x="598" y="125"/>
                    <a:pt x="574" y="144"/>
                  </a:cubicBezTo>
                  <a:cubicBezTo>
                    <a:pt x="513" y="193"/>
                    <a:pt x="453" y="243"/>
                    <a:pt x="393" y="293"/>
                  </a:cubicBezTo>
                  <a:cubicBezTo>
                    <a:pt x="349" y="329"/>
                    <a:pt x="305" y="364"/>
                    <a:pt x="261" y="400"/>
                  </a:cubicBezTo>
                  <a:cubicBezTo>
                    <a:pt x="225" y="430"/>
                    <a:pt x="188" y="460"/>
                    <a:pt x="153" y="491"/>
                  </a:cubicBezTo>
                  <a:cubicBezTo>
                    <a:pt x="118" y="521"/>
                    <a:pt x="76" y="525"/>
                    <a:pt x="47" y="506"/>
                  </a:cubicBezTo>
                  <a:cubicBezTo>
                    <a:pt x="3" y="477"/>
                    <a:pt x="0" y="413"/>
                    <a:pt x="41" y="380"/>
                  </a:cubicBezTo>
                  <a:cubicBezTo>
                    <a:pt x="116" y="319"/>
                    <a:pt x="191" y="258"/>
                    <a:pt x="266" y="197"/>
                  </a:cubicBezTo>
                  <a:cubicBezTo>
                    <a:pt x="335" y="140"/>
                    <a:pt x="402" y="83"/>
                    <a:pt x="471" y="28"/>
                  </a:cubicBezTo>
                  <a:cubicBezTo>
                    <a:pt x="487" y="15"/>
                    <a:pt x="508" y="9"/>
                    <a:pt x="526" y="0"/>
                  </a:cubicBezTo>
                  <a:cubicBezTo>
                    <a:pt x="527" y="2"/>
                    <a:pt x="528" y="3"/>
                    <a:pt x="529"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2" name="Google Shape;105;p2">
              <a:extLst>
                <a:ext uri="{FF2B5EF4-FFF2-40B4-BE49-F238E27FC236}">
                  <a16:creationId xmlns:a16="http://schemas.microsoft.com/office/drawing/2014/main" id="{B10E9F73-87C6-4532-B83D-AB2DDFC511D3}"/>
                </a:ext>
              </a:extLst>
            </p:cNvPr>
            <p:cNvSpPr/>
            <p:nvPr/>
          </p:nvSpPr>
          <p:spPr>
            <a:xfrm>
              <a:off x="6759416" y="1345460"/>
              <a:ext cx="391331" cy="571164"/>
            </a:xfrm>
            <a:custGeom>
              <a:avLst/>
              <a:gdLst/>
              <a:ahLst/>
              <a:cxnLst/>
              <a:rect l="l" t="t" r="r" b="b"/>
              <a:pathLst>
                <a:path w="461" h="652" extrusionOk="0">
                  <a:moveTo>
                    <a:pt x="370" y="0"/>
                  </a:moveTo>
                  <a:cubicBezTo>
                    <a:pt x="426" y="2"/>
                    <a:pt x="461" y="55"/>
                    <a:pt x="437" y="106"/>
                  </a:cubicBezTo>
                  <a:cubicBezTo>
                    <a:pt x="422" y="140"/>
                    <a:pt x="402" y="172"/>
                    <a:pt x="384" y="204"/>
                  </a:cubicBezTo>
                  <a:cubicBezTo>
                    <a:pt x="353" y="260"/>
                    <a:pt x="321" y="315"/>
                    <a:pt x="289" y="371"/>
                  </a:cubicBezTo>
                  <a:cubicBezTo>
                    <a:pt x="253" y="433"/>
                    <a:pt x="217" y="494"/>
                    <a:pt x="180" y="556"/>
                  </a:cubicBezTo>
                  <a:cubicBezTo>
                    <a:pt x="167" y="578"/>
                    <a:pt x="156" y="601"/>
                    <a:pt x="139" y="621"/>
                  </a:cubicBezTo>
                  <a:cubicBezTo>
                    <a:pt x="116" y="649"/>
                    <a:pt x="75" y="652"/>
                    <a:pt x="41" y="632"/>
                  </a:cubicBezTo>
                  <a:cubicBezTo>
                    <a:pt x="15" y="617"/>
                    <a:pt x="0" y="578"/>
                    <a:pt x="11" y="547"/>
                  </a:cubicBezTo>
                  <a:cubicBezTo>
                    <a:pt x="19" y="526"/>
                    <a:pt x="30" y="507"/>
                    <a:pt x="41" y="488"/>
                  </a:cubicBezTo>
                  <a:cubicBezTo>
                    <a:pt x="79" y="421"/>
                    <a:pt x="117" y="354"/>
                    <a:pt x="156" y="287"/>
                  </a:cubicBezTo>
                  <a:cubicBezTo>
                    <a:pt x="192" y="224"/>
                    <a:pt x="229" y="162"/>
                    <a:pt x="265" y="100"/>
                  </a:cubicBezTo>
                  <a:cubicBezTo>
                    <a:pt x="277" y="78"/>
                    <a:pt x="289" y="56"/>
                    <a:pt x="303" y="35"/>
                  </a:cubicBezTo>
                  <a:cubicBezTo>
                    <a:pt x="320" y="9"/>
                    <a:pt x="339" y="0"/>
                    <a:pt x="37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3" name="Google Shape;106;p2">
              <a:extLst>
                <a:ext uri="{FF2B5EF4-FFF2-40B4-BE49-F238E27FC236}">
                  <a16:creationId xmlns:a16="http://schemas.microsoft.com/office/drawing/2014/main" id="{FFB54B63-F3FB-4FB6-9E62-5024E6364B5A}"/>
                </a:ext>
              </a:extLst>
            </p:cNvPr>
            <p:cNvSpPr/>
            <p:nvPr/>
          </p:nvSpPr>
          <p:spPr>
            <a:xfrm>
              <a:off x="5178747" y="1378514"/>
              <a:ext cx="370870" cy="576453"/>
            </a:xfrm>
            <a:custGeom>
              <a:avLst/>
              <a:gdLst/>
              <a:ahLst/>
              <a:cxnLst/>
              <a:rect l="l" t="t" r="r" b="b"/>
              <a:pathLst>
                <a:path w="438" h="660" extrusionOk="0">
                  <a:moveTo>
                    <a:pt x="81" y="4"/>
                  </a:moveTo>
                  <a:cubicBezTo>
                    <a:pt x="116" y="3"/>
                    <a:pt x="137" y="18"/>
                    <a:pt x="152" y="45"/>
                  </a:cubicBezTo>
                  <a:cubicBezTo>
                    <a:pt x="196" y="123"/>
                    <a:pt x="241" y="202"/>
                    <a:pt x="285" y="281"/>
                  </a:cubicBezTo>
                  <a:cubicBezTo>
                    <a:pt x="327" y="357"/>
                    <a:pt x="369" y="433"/>
                    <a:pt x="410" y="509"/>
                  </a:cubicBezTo>
                  <a:cubicBezTo>
                    <a:pt x="421" y="530"/>
                    <a:pt x="432" y="553"/>
                    <a:pt x="434" y="575"/>
                  </a:cubicBezTo>
                  <a:cubicBezTo>
                    <a:pt x="438" y="612"/>
                    <a:pt x="412" y="642"/>
                    <a:pt x="379" y="651"/>
                  </a:cubicBezTo>
                  <a:cubicBezTo>
                    <a:pt x="346" y="660"/>
                    <a:pt x="306" y="641"/>
                    <a:pt x="289" y="610"/>
                  </a:cubicBezTo>
                  <a:cubicBezTo>
                    <a:pt x="260" y="556"/>
                    <a:pt x="230" y="502"/>
                    <a:pt x="200" y="449"/>
                  </a:cubicBezTo>
                  <a:cubicBezTo>
                    <a:pt x="169" y="393"/>
                    <a:pt x="139" y="337"/>
                    <a:pt x="108" y="282"/>
                  </a:cubicBezTo>
                  <a:cubicBezTo>
                    <a:pt x="78" y="229"/>
                    <a:pt x="47" y="175"/>
                    <a:pt x="17" y="122"/>
                  </a:cubicBezTo>
                  <a:cubicBezTo>
                    <a:pt x="2" y="95"/>
                    <a:pt x="0" y="66"/>
                    <a:pt x="16" y="40"/>
                  </a:cubicBezTo>
                  <a:cubicBezTo>
                    <a:pt x="31" y="15"/>
                    <a:pt x="53" y="0"/>
                    <a:pt x="8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4" name="Google Shape;107;p2">
              <a:extLst>
                <a:ext uri="{FF2B5EF4-FFF2-40B4-BE49-F238E27FC236}">
                  <a16:creationId xmlns:a16="http://schemas.microsoft.com/office/drawing/2014/main" id="{43FF8341-1563-4004-9CD8-682D12A2BC7C}"/>
                </a:ext>
              </a:extLst>
            </p:cNvPr>
            <p:cNvSpPr/>
            <p:nvPr/>
          </p:nvSpPr>
          <p:spPr>
            <a:xfrm>
              <a:off x="7114940" y="3801994"/>
              <a:ext cx="521774" cy="452171"/>
            </a:xfrm>
            <a:custGeom>
              <a:avLst/>
              <a:gdLst/>
              <a:ahLst/>
              <a:cxnLst/>
              <a:rect l="l" t="t" r="r" b="b"/>
              <a:pathLst>
                <a:path w="618" h="516" extrusionOk="0">
                  <a:moveTo>
                    <a:pt x="528" y="516"/>
                  </a:moveTo>
                  <a:cubicBezTo>
                    <a:pt x="511" y="508"/>
                    <a:pt x="493" y="504"/>
                    <a:pt x="479" y="493"/>
                  </a:cubicBezTo>
                  <a:cubicBezTo>
                    <a:pt x="397" y="430"/>
                    <a:pt x="315" y="366"/>
                    <a:pt x="233" y="302"/>
                  </a:cubicBezTo>
                  <a:cubicBezTo>
                    <a:pt x="179" y="259"/>
                    <a:pt x="125" y="216"/>
                    <a:pt x="70" y="172"/>
                  </a:cubicBezTo>
                  <a:cubicBezTo>
                    <a:pt x="55" y="160"/>
                    <a:pt x="39" y="149"/>
                    <a:pt x="27" y="136"/>
                  </a:cubicBezTo>
                  <a:cubicBezTo>
                    <a:pt x="0" y="106"/>
                    <a:pt x="1" y="60"/>
                    <a:pt x="28" y="31"/>
                  </a:cubicBezTo>
                  <a:cubicBezTo>
                    <a:pt x="54" y="4"/>
                    <a:pt x="100" y="0"/>
                    <a:pt x="131" y="24"/>
                  </a:cubicBezTo>
                  <a:cubicBezTo>
                    <a:pt x="190" y="70"/>
                    <a:pt x="249" y="117"/>
                    <a:pt x="308" y="163"/>
                  </a:cubicBezTo>
                  <a:cubicBezTo>
                    <a:pt x="378" y="217"/>
                    <a:pt x="449" y="272"/>
                    <a:pt x="519" y="327"/>
                  </a:cubicBezTo>
                  <a:cubicBezTo>
                    <a:pt x="540" y="343"/>
                    <a:pt x="560" y="361"/>
                    <a:pt x="581" y="377"/>
                  </a:cubicBezTo>
                  <a:cubicBezTo>
                    <a:pt x="613" y="403"/>
                    <a:pt x="618" y="463"/>
                    <a:pt x="580" y="495"/>
                  </a:cubicBezTo>
                  <a:cubicBezTo>
                    <a:pt x="566" y="506"/>
                    <a:pt x="547" y="509"/>
                    <a:pt x="528" y="5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5" name="Google Shape;108;p2">
              <a:extLst>
                <a:ext uri="{FF2B5EF4-FFF2-40B4-BE49-F238E27FC236}">
                  <a16:creationId xmlns:a16="http://schemas.microsoft.com/office/drawing/2014/main" id="{9CDF1111-29CD-472A-8AA3-1E469CCAA93B}"/>
                </a:ext>
              </a:extLst>
            </p:cNvPr>
            <p:cNvSpPr/>
            <p:nvPr/>
          </p:nvSpPr>
          <p:spPr>
            <a:xfrm>
              <a:off x="7398845" y="2630579"/>
              <a:ext cx="608736" cy="239308"/>
            </a:xfrm>
            <a:custGeom>
              <a:avLst/>
              <a:gdLst/>
              <a:ahLst/>
              <a:cxnLst/>
              <a:rect l="l" t="t" r="r" b="b"/>
              <a:pathLst>
                <a:path w="718" h="273" extrusionOk="0">
                  <a:moveTo>
                    <a:pt x="717" y="86"/>
                  </a:moveTo>
                  <a:cubicBezTo>
                    <a:pt x="716" y="117"/>
                    <a:pt x="696" y="147"/>
                    <a:pt x="666" y="155"/>
                  </a:cubicBezTo>
                  <a:cubicBezTo>
                    <a:pt x="637" y="164"/>
                    <a:pt x="606" y="169"/>
                    <a:pt x="576" y="175"/>
                  </a:cubicBezTo>
                  <a:cubicBezTo>
                    <a:pt x="498" y="191"/>
                    <a:pt x="420" y="207"/>
                    <a:pt x="342" y="222"/>
                  </a:cubicBezTo>
                  <a:cubicBezTo>
                    <a:pt x="286" y="233"/>
                    <a:pt x="230" y="243"/>
                    <a:pt x="174" y="253"/>
                  </a:cubicBezTo>
                  <a:cubicBezTo>
                    <a:pt x="147" y="258"/>
                    <a:pt x="120" y="264"/>
                    <a:pt x="93" y="268"/>
                  </a:cubicBezTo>
                  <a:cubicBezTo>
                    <a:pt x="62" y="273"/>
                    <a:pt x="35" y="263"/>
                    <a:pt x="17" y="236"/>
                  </a:cubicBezTo>
                  <a:cubicBezTo>
                    <a:pt x="0" y="210"/>
                    <a:pt x="1" y="180"/>
                    <a:pt x="14" y="154"/>
                  </a:cubicBezTo>
                  <a:cubicBezTo>
                    <a:pt x="23" y="137"/>
                    <a:pt x="39" y="124"/>
                    <a:pt x="60" y="120"/>
                  </a:cubicBezTo>
                  <a:cubicBezTo>
                    <a:pt x="125" y="107"/>
                    <a:pt x="191" y="94"/>
                    <a:pt x="256" y="81"/>
                  </a:cubicBezTo>
                  <a:cubicBezTo>
                    <a:pt x="333" y="65"/>
                    <a:pt x="410" y="49"/>
                    <a:pt x="488" y="33"/>
                  </a:cubicBezTo>
                  <a:cubicBezTo>
                    <a:pt x="534" y="24"/>
                    <a:pt x="581" y="16"/>
                    <a:pt x="627" y="9"/>
                  </a:cubicBezTo>
                  <a:cubicBezTo>
                    <a:pt x="686" y="0"/>
                    <a:pt x="718" y="49"/>
                    <a:pt x="71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6" name="Google Shape;109;p2">
              <a:extLst>
                <a:ext uri="{FF2B5EF4-FFF2-40B4-BE49-F238E27FC236}">
                  <a16:creationId xmlns:a16="http://schemas.microsoft.com/office/drawing/2014/main" id="{810AF308-1837-4480-9277-97560869FE30}"/>
                </a:ext>
              </a:extLst>
            </p:cNvPr>
            <p:cNvSpPr/>
            <p:nvPr/>
          </p:nvSpPr>
          <p:spPr>
            <a:xfrm>
              <a:off x="4301450" y="2692720"/>
              <a:ext cx="618968" cy="211542"/>
            </a:xfrm>
            <a:custGeom>
              <a:avLst/>
              <a:gdLst/>
              <a:ahLst/>
              <a:cxnLst/>
              <a:rect l="l" t="t" r="r" b="b"/>
              <a:pathLst>
                <a:path w="728" h="242" extrusionOk="0">
                  <a:moveTo>
                    <a:pt x="632" y="242"/>
                  </a:moveTo>
                  <a:cubicBezTo>
                    <a:pt x="605" y="238"/>
                    <a:pt x="568" y="232"/>
                    <a:pt x="531" y="226"/>
                  </a:cubicBezTo>
                  <a:cubicBezTo>
                    <a:pt x="509" y="223"/>
                    <a:pt x="487" y="218"/>
                    <a:pt x="466" y="215"/>
                  </a:cubicBezTo>
                  <a:cubicBezTo>
                    <a:pt x="410" y="207"/>
                    <a:pt x="354" y="200"/>
                    <a:pt x="298" y="192"/>
                  </a:cubicBezTo>
                  <a:cubicBezTo>
                    <a:pt x="220" y="180"/>
                    <a:pt x="142" y="167"/>
                    <a:pt x="64" y="154"/>
                  </a:cubicBezTo>
                  <a:cubicBezTo>
                    <a:pt x="37" y="149"/>
                    <a:pt x="9" y="118"/>
                    <a:pt x="4" y="88"/>
                  </a:cubicBezTo>
                  <a:cubicBezTo>
                    <a:pt x="0" y="59"/>
                    <a:pt x="18" y="22"/>
                    <a:pt x="46" y="11"/>
                  </a:cubicBezTo>
                  <a:cubicBezTo>
                    <a:pt x="62" y="4"/>
                    <a:pt x="81" y="0"/>
                    <a:pt x="98" y="2"/>
                  </a:cubicBezTo>
                  <a:cubicBezTo>
                    <a:pt x="181" y="14"/>
                    <a:pt x="263" y="27"/>
                    <a:pt x="346" y="40"/>
                  </a:cubicBezTo>
                  <a:cubicBezTo>
                    <a:pt x="415" y="51"/>
                    <a:pt x="484" y="63"/>
                    <a:pt x="553" y="74"/>
                  </a:cubicBezTo>
                  <a:cubicBezTo>
                    <a:pt x="586" y="80"/>
                    <a:pt x="620" y="85"/>
                    <a:pt x="654" y="89"/>
                  </a:cubicBezTo>
                  <a:cubicBezTo>
                    <a:pt x="707" y="97"/>
                    <a:pt x="728" y="145"/>
                    <a:pt x="716" y="190"/>
                  </a:cubicBezTo>
                  <a:cubicBezTo>
                    <a:pt x="707" y="222"/>
                    <a:pt x="679" y="242"/>
                    <a:pt x="632" y="2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7" name="Google Shape;110;p2">
              <a:extLst>
                <a:ext uri="{FF2B5EF4-FFF2-40B4-BE49-F238E27FC236}">
                  <a16:creationId xmlns:a16="http://schemas.microsoft.com/office/drawing/2014/main" id="{83B4E3CD-2C0B-4756-890A-9C4B470A5FD0}"/>
                </a:ext>
              </a:extLst>
            </p:cNvPr>
            <p:cNvSpPr/>
            <p:nvPr/>
          </p:nvSpPr>
          <p:spPr>
            <a:xfrm>
              <a:off x="5613559" y="2597526"/>
              <a:ext cx="363196" cy="879223"/>
            </a:xfrm>
            <a:custGeom>
              <a:avLst/>
              <a:gdLst/>
              <a:ahLst/>
              <a:cxnLst/>
              <a:rect l="l" t="t" r="r" b="b"/>
              <a:pathLst>
                <a:path w="431" h="1005" extrusionOk="0">
                  <a:moveTo>
                    <a:pt x="0" y="579"/>
                  </a:moveTo>
                  <a:cubicBezTo>
                    <a:pt x="1" y="484"/>
                    <a:pt x="16" y="408"/>
                    <a:pt x="45" y="334"/>
                  </a:cubicBezTo>
                  <a:cubicBezTo>
                    <a:pt x="82" y="241"/>
                    <a:pt x="136" y="160"/>
                    <a:pt x="210" y="93"/>
                  </a:cubicBezTo>
                  <a:cubicBezTo>
                    <a:pt x="247" y="58"/>
                    <a:pt x="290" y="31"/>
                    <a:pt x="338" y="13"/>
                  </a:cubicBezTo>
                  <a:cubicBezTo>
                    <a:pt x="373" y="0"/>
                    <a:pt x="402" y="14"/>
                    <a:pt x="420" y="52"/>
                  </a:cubicBezTo>
                  <a:cubicBezTo>
                    <a:pt x="431" y="76"/>
                    <a:pt x="417" y="114"/>
                    <a:pt x="385" y="128"/>
                  </a:cubicBezTo>
                  <a:cubicBezTo>
                    <a:pt x="328" y="152"/>
                    <a:pt x="284" y="190"/>
                    <a:pt x="244" y="238"/>
                  </a:cubicBezTo>
                  <a:cubicBezTo>
                    <a:pt x="204" y="287"/>
                    <a:pt x="174" y="340"/>
                    <a:pt x="153" y="399"/>
                  </a:cubicBezTo>
                  <a:cubicBezTo>
                    <a:pt x="118" y="493"/>
                    <a:pt x="114" y="589"/>
                    <a:pt x="139" y="686"/>
                  </a:cubicBezTo>
                  <a:cubicBezTo>
                    <a:pt x="159" y="766"/>
                    <a:pt x="202" y="835"/>
                    <a:pt x="259" y="895"/>
                  </a:cubicBezTo>
                  <a:cubicBezTo>
                    <a:pt x="279" y="916"/>
                    <a:pt x="279" y="959"/>
                    <a:pt x="258" y="979"/>
                  </a:cubicBezTo>
                  <a:cubicBezTo>
                    <a:pt x="233" y="1004"/>
                    <a:pt x="192" y="1005"/>
                    <a:pt x="170" y="982"/>
                  </a:cubicBezTo>
                  <a:cubicBezTo>
                    <a:pt x="115" y="924"/>
                    <a:pt x="72" y="858"/>
                    <a:pt x="42" y="784"/>
                  </a:cubicBezTo>
                  <a:cubicBezTo>
                    <a:pt x="13" y="713"/>
                    <a:pt x="1" y="639"/>
                    <a:pt x="0" y="5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grpSp>
      <p:sp>
        <p:nvSpPr>
          <p:cNvPr id="40" name="TextBox 9">
            <a:extLst>
              <a:ext uri="{FF2B5EF4-FFF2-40B4-BE49-F238E27FC236}">
                <a16:creationId xmlns:a16="http://schemas.microsoft.com/office/drawing/2014/main" id="{0A16CD45-7019-4F40-A334-14D421364025}"/>
              </a:ext>
            </a:extLst>
          </p:cNvPr>
          <p:cNvSpPr txBox="1"/>
          <p:nvPr/>
        </p:nvSpPr>
        <p:spPr>
          <a:xfrm>
            <a:off x="4370404" y="3050558"/>
            <a:ext cx="2754993"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Besoins fonctionnels</a:t>
            </a:r>
            <a:endParaRPr lang="en-US" sz="1400" dirty="0">
              <a:latin typeface="Times New Roman" panose="02020603050405020304" pitchFamily="18" charset="0"/>
              <a:cs typeface="Times New Roman" panose="02020603050405020304" pitchFamily="18" charset="0"/>
            </a:endParaRPr>
          </a:p>
        </p:txBody>
      </p:sp>
      <p:sp>
        <p:nvSpPr>
          <p:cNvPr id="41" name="TextBox 9">
            <a:extLst>
              <a:ext uri="{FF2B5EF4-FFF2-40B4-BE49-F238E27FC236}">
                <a16:creationId xmlns:a16="http://schemas.microsoft.com/office/drawing/2014/main" id="{C809C591-8EB5-4778-84A6-A9DDBB52CFC3}"/>
              </a:ext>
            </a:extLst>
          </p:cNvPr>
          <p:cNvSpPr txBox="1"/>
          <p:nvPr/>
        </p:nvSpPr>
        <p:spPr>
          <a:xfrm>
            <a:off x="4481958" y="3688691"/>
            <a:ext cx="2971507"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Besoins non fonctionnels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1386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5" name="ZoneTexte 34"/>
          <p:cNvSpPr txBox="1">
            <a:spLocks noChangeArrowheads="1"/>
          </p:cNvSpPr>
          <p:nvPr/>
        </p:nvSpPr>
        <p:spPr>
          <a:xfrm>
            <a:off x="2220212" y="20080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b="1" dirty="0">
                <a:solidFill>
                  <a:schemeClr val="bg2">
                    <a:lumMod val="50000"/>
                  </a:schemeClr>
                </a:solidFill>
                <a:latin typeface="Agency FB" pitchFamily="34" charset="0"/>
              </a:rPr>
              <a:t>Spécification des besoins</a:t>
            </a:r>
          </a:p>
        </p:txBody>
      </p:sp>
      <p:sp>
        <p:nvSpPr>
          <p:cNvPr id="6" name="ZoneTexte 36"/>
          <p:cNvSpPr txBox="1">
            <a:spLocks noChangeArrowheads="1"/>
          </p:cNvSpPr>
          <p:nvPr/>
        </p:nvSpPr>
        <p:spPr>
          <a:xfrm>
            <a:off x="4525680" y="200995"/>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7" name="ZoneTexte 42"/>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0" name="Freeform 69" descr="&lt;LOGICA_QUOTE_LEFT&gt;"/>
          <p:cNvSpPr>
            <a:spLocks/>
          </p:cNvSpPr>
          <p:nvPr/>
        </p:nvSpPr>
        <p:spPr bwMode="gray">
          <a:xfrm>
            <a:off x="2234952" y="198516"/>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1" name="Freeform 70" descr="&lt;LOGICA_QUOTE_RIGHT&gt;"/>
          <p:cNvSpPr>
            <a:spLocks/>
          </p:cNvSpPr>
          <p:nvPr/>
        </p:nvSpPr>
        <p:spPr bwMode="gray">
          <a:xfrm>
            <a:off x="4012817" y="178875"/>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6" name="Chevron 25"/>
          <p:cNvSpPr/>
          <p:nvPr/>
        </p:nvSpPr>
        <p:spPr>
          <a:xfrm>
            <a:off x="9281004" y="1202641"/>
            <a:ext cx="1197736" cy="908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8405946" y="797822"/>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Besoins non-fonctionnels</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chemeClr val="accent6"/>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12</a:t>
            </a:fld>
            <a:endParaRPr lang="fr-FR" dirty="0"/>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1313712" y="1248052"/>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844668" y="869359"/>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Besoins fonctionnels</a:t>
            </a:r>
            <a:endParaRPr lang="en-US" sz="1400" b="1" dirty="0">
              <a:latin typeface="Century Gothic" panose="020B0502020202020204" pitchFamily="34" charset="0"/>
            </a:endParaRPr>
          </a:p>
        </p:txBody>
      </p:sp>
      <p:sp>
        <p:nvSpPr>
          <p:cNvPr id="44" name="Rectangle : coins arrondis 43">
            <a:extLst>
              <a:ext uri="{FF2B5EF4-FFF2-40B4-BE49-F238E27FC236}">
                <a16:creationId xmlns:a16="http://schemas.microsoft.com/office/drawing/2014/main" id="{0A3F6E29-9049-45FF-9BA2-A898BE41EF7B}"/>
              </a:ext>
            </a:extLst>
          </p:cNvPr>
          <p:cNvSpPr/>
          <p:nvPr/>
        </p:nvSpPr>
        <p:spPr>
          <a:xfrm>
            <a:off x="672249" y="1667564"/>
            <a:ext cx="3207023" cy="566533"/>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fr-FR" sz="2400" b="1" dirty="0"/>
              <a:t>Client</a:t>
            </a:r>
          </a:p>
        </p:txBody>
      </p:sp>
      <p:sp>
        <p:nvSpPr>
          <p:cNvPr id="9" name="ZoneTexte 8">
            <a:extLst>
              <a:ext uri="{FF2B5EF4-FFF2-40B4-BE49-F238E27FC236}">
                <a16:creationId xmlns:a16="http://schemas.microsoft.com/office/drawing/2014/main" id="{397A5B50-0499-4CAD-88D3-6D0486EBB216}"/>
              </a:ext>
            </a:extLst>
          </p:cNvPr>
          <p:cNvSpPr txBox="1"/>
          <p:nvPr/>
        </p:nvSpPr>
        <p:spPr>
          <a:xfrm>
            <a:off x="708308" y="2250091"/>
            <a:ext cx="3207023" cy="2585323"/>
          </a:xfrm>
          <a:prstGeom prst="rect">
            <a:avLst/>
          </a:prstGeom>
          <a:solidFill>
            <a:srgbClr val="E9EBF5"/>
          </a:solidFill>
          <a:ln>
            <a:solidFill>
              <a:schemeClr val="tx1"/>
            </a:solidFill>
          </a:ln>
        </p:spPr>
        <p:txBody>
          <a:bodyPr wrap="square" rtlCol="0">
            <a:spAutoFit/>
          </a:bodyPr>
          <a:lstStyle/>
          <a:p>
            <a:pPr marL="285750" indent="-285750">
              <a:buFont typeface="Wingdings" panose="05000000000000000000" pitchFamily="2" charset="2"/>
              <a:buChar char="q"/>
            </a:pPr>
            <a:r>
              <a:rPr lang="fr-FR" dirty="0"/>
              <a:t>S’authentifier</a:t>
            </a:r>
          </a:p>
          <a:p>
            <a:pPr marL="285750" indent="-285750">
              <a:buFont typeface="Wingdings" panose="05000000000000000000" pitchFamily="2" charset="2"/>
              <a:buChar char="q"/>
            </a:pPr>
            <a:r>
              <a:rPr lang="fr-FR" dirty="0"/>
              <a:t>Recherche de biens</a:t>
            </a:r>
          </a:p>
          <a:p>
            <a:pPr marL="285750" indent="-285750">
              <a:buFont typeface="Wingdings" panose="05000000000000000000" pitchFamily="2" charset="2"/>
              <a:buChar char="q"/>
            </a:pPr>
            <a:r>
              <a:rPr lang="fr-FR" dirty="0"/>
              <a:t>Approcher un agent</a:t>
            </a:r>
          </a:p>
          <a:p>
            <a:pPr marL="285750" indent="-285750">
              <a:buFont typeface="Wingdings" panose="05000000000000000000" pitchFamily="2" charset="2"/>
              <a:buChar char="q"/>
            </a:pPr>
            <a:r>
              <a:rPr lang="fr-FR" dirty="0"/>
              <a:t>Consulter les détails de biens immobiliers</a:t>
            </a:r>
          </a:p>
          <a:p>
            <a:pPr marL="285750" indent="-285750">
              <a:buFont typeface="Wingdings" panose="05000000000000000000" pitchFamily="2" charset="2"/>
              <a:buChar char="q"/>
            </a:pPr>
            <a:r>
              <a:rPr lang="fr-FR" dirty="0"/>
              <a:t>Comparer les propriétés</a:t>
            </a:r>
          </a:p>
          <a:p>
            <a:pPr marL="285750" indent="-285750">
              <a:buFont typeface="Wingdings" panose="05000000000000000000" pitchFamily="2" charset="2"/>
              <a:buChar char="q"/>
            </a:pPr>
            <a:r>
              <a:rPr lang="fr-FR" dirty="0"/>
              <a:t>Récupération de mot de passe</a:t>
            </a:r>
          </a:p>
          <a:p>
            <a:pPr marL="285750" indent="-285750">
              <a:buFont typeface="Wingdings" panose="05000000000000000000" pitchFamily="2" charset="2"/>
              <a:buChar char="q"/>
            </a:pPr>
            <a:r>
              <a:rPr lang="fr-FR" dirty="0"/>
              <a:t>Noter l’expérience client</a:t>
            </a:r>
          </a:p>
        </p:txBody>
      </p:sp>
      <p:sp>
        <p:nvSpPr>
          <p:cNvPr id="45" name="Rectangle : coins arrondis 44">
            <a:extLst>
              <a:ext uri="{FF2B5EF4-FFF2-40B4-BE49-F238E27FC236}">
                <a16:creationId xmlns:a16="http://schemas.microsoft.com/office/drawing/2014/main" id="{4B3C3E0E-B04F-4AC2-857E-DB459DA474F0}"/>
              </a:ext>
            </a:extLst>
          </p:cNvPr>
          <p:cNvSpPr/>
          <p:nvPr/>
        </p:nvSpPr>
        <p:spPr>
          <a:xfrm>
            <a:off x="4492487" y="1683558"/>
            <a:ext cx="3207023" cy="566533"/>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fr-FR" sz="2400" b="1" dirty="0"/>
              <a:t>Agent</a:t>
            </a:r>
          </a:p>
        </p:txBody>
      </p:sp>
      <p:sp>
        <p:nvSpPr>
          <p:cNvPr id="46" name="ZoneTexte 45">
            <a:extLst>
              <a:ext uri="{FF2B5EF4-FFF2-40B4-BE49-F238E27FC236}">
                <a16:creationId xmlns:a16="http://schemas.microsoft.com/office/drawing/2014/main" id="{1AFB2737-378D-49F6-A22B-447AED79DADF}"/>
              </a:ext>
            </a:extLst>
          </p:cNvPr>
          <p:cNvSpPr txBox="1"/>
          <p:nvPr/>
        </p:nvSpPr>
        <p:spPr>
          <a:xfrm>
            <a:off x="4492488" y="2234097"/>
            <a:ext cx="3207023" cy="1200329"/>
          </a:xfrm>
          <a:prstGeom prst="rect">
            <a:avLst/>
          </a:prstGeom>
          <a:solidFill>
            <a:srgbClr val="CFD5EA"/>
          </a:solidFill>
          <a:ln>
            <a:solidFill>
              <a:schemeClr val="tx1"/>
            </a:solidFill>
          </a:ln>
        </p:spPr>
        <p:txBody>
          <a:bodyPr wrap="square" rtlCol="0">
            <a:spAutoFit/>
          </a:bodyPr>
          <a:lstStyle/>
          <a:p>
            <a:pPr marL="285750" indent="-285750">
              <a:buFont typeface="Wingdings" panose="05000000000000000000" pitchFamily="2" charset="2"/>
              <a:buChar char="q"/>
            </a:pPr>
            <a:r>
              <a:rPr lang="fr-FR" dirty="0"/>
              <a:t>Publier une offre</a:t>
            </a:r>
          </a:p>
          <a:p>
            <a:pPr marL="285750" indent="-285750">
              <a:buFont typeface="Wingdings" panose="05000000000000000000" pitchFamily="2" charset="2"/>
              <a:buChar char="q"/>
            </a:pPr>
            <a:r>
              <a:rPr lang="fr-FR" dirty="0"/>
              <a:t>Négocier une offre</a:t>
            </a:r>
          </a:p>
          <a:p>
            <a:pPr marL="285750" indent="-285750">
              <a:buFont typeface="Wingdings" panose="05000000000000000000" pitchFamily="2" charset="2"/>
              <a:buChar char="q"/>
            </a:pPr>
            <a:r>
              <a:rPr lang="fr-FR" dirty="0"/>
              <a:t>Supprimer un bien</a:t>
            </a:r>
          </a:p>
          <a:p>
            <a:pPr marL="285750" indent="-285750">
              <a:buFont typeface="Wingdings" panose="05000000000000000000" pitchFamily="2" charset="2"/>
              <a:buChar char="q"/>
            </a:pPr>
            <a:r>
              <a:rPr lang="fr-FR" dirty="0"/>
              <a:t>Gérer une annonce </a:t>
            </a:r>
          </a:p>
        </p:txBody>
      </p:sp>
      <p:sp>
        <p:nvSpPr>
          <p:cNvPr id="47" name="Rectangle : coins arrondis 46">
            <a:extLst>
              <a:ext uri="{FF2B5EF4-FFF2-40B4-BE49-F238E27FC236}">
                <a16:creationId xmlns:a16="http://schemas.microsoft.com/office/drawing/2014/main" id="{3334D4D2-9454-4AA3-82B4-65E08248EA99}"/>
              </a:ext>
            </a:extLst>
          </p:cNvPr>
          <p:cNvSpPr/>
          <p:nvPr/>
        </p:nvSpPr>
        <p:spPr>
          <a:xfrm>
            <a:off x="8146776" y="1667564"/>
            <a:ext cx="3207023" cy="566533"/>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fr-FR" sz="2400" b="1" dirty="0"/>
              <a:t>Administrateur</a:t>
            </a:r>
          </a:p>
        </p:txBody>
      </p:sp>
      <p:sp>
        <p:nvSpPr>
          <p:cNvPr id="48" name="ZoneTexte 47">
            <a:extLst>
              <a:ext uri="{FF2B5EF4-FFF2-40B4-BE49-F238E27FC236}">
                <a16:creationId xmlns:a16="http://schemas.microsoft.com/office/drawing/2014/main" id="{0A2ACE1A-66C9-43AE-87DC-5A16E5FAA586}"/>
              </a:ext>
            </a:extLst>
          </p:cNvPr>
          <p:cNvSpPr txBox="1"/>
          <p:nvPr/>
        </p:nvSpPr>
        <p:spPr>
          <a:xfrm>
            <a:off x="8146776" y="2234097"/>
            <a:ext cx="3207023" cy="1754326"/>
          </a:xfrm>
          <a:prstGeom prst="rect">
            <a:avLst/>
          </a:prstGeom>
          <a:solidFill>
            <a:srgbClr val="E9EBF5"/>
          </a:solidFill>
          <a:ln>
            <a:solidFill>
              <a:schemeClr val="tx1"/>
            </a:solidFill>
          </a:ln>
        </p:spPr>
        <p:txBody>
          <a:bodyPr wrap="square" rtlCol="0">
            <a:spAutoFit/>
          </a:bodyPr>
          <a:lstStyle/>
          <a:p>
            <a:pPr marL="285750" indent="-285750">
              <a:buFont typeface="Wingdings" panose="05000000000000000000" pitchFamily="2" charset="2"/>
              <a:buChar char="q"/>
            </a:pPr>
            <a:r>
              <a:rPr lang="fr-FR" dirty="0"/>
              <a:t>Gérer les annonces</a:t>
            </a:r>
          </a:p>
          <a:p>
            <a:pPr marL="285750" indent="-285750">
              <a:buFont typeface="Wingdings" panose="05000000000000000000" pitchFamily="2" charset="2"/>
              <a:buChar char="q"/>
            </a:pPr>
            <a:r>
              <a:rPr lang="fr-FR" dirty="0"/>
              <a:t>Gérer les utilisateurs</a:t>
            </a:r>
          </a:p>
          <a:p>
            <a:pPr marL="285750" indent="-285750">
              <a:buFont typeface="Wingdings" panose="05000000000000000000" pitchFamily="2" charset="2"/>
              <a:buChar char="q"/>
            </a:pPr>
            <a:r>
              <a:rPr lang="fr-FR" dirty="0"/>
              <a:t>Gérer les privilèges utilisateurs</a:t>
            </a:r>
          </a:p>
          <a:p>
            <a:pPr marL="285750" indent="-285750">
              <a:buFont typeface="Wingdings" panose="05000000000000000000" pitchFamily="2" charset="2"/>
              <a:buChar char="q"/>
            </a:pPr>
            <a:r>
              <a:rPr lang="fr-FR" dirty="0"/>
              <a:t>Gérer la base de donnée</a:t>
            </a:r>
          </a:p>
          <a:p>
            <a:pPr marL="285750" indent="-285750">
              <a:buFont typeface="Wingdings" panose="05000000000000000000" pitchFamily="2" charset="2"/>
              <a:buChar char="q"/>
            </a:pPr>
            <a:r>
              <a:rPr lang="fr-FR" dirty="0"/>
              <a:t>Gestion du site web</a:t>
            </a:r>
          </a:p>
        </p:txBody>
      </p:sp>
    </p:spTree>
    <p:extLst>
      <p:ext uri="{BB962C8B-B14F-4D97-AF65-F5344CB8AC3E}">
        <p14:creationId xmlns:p14="http://schemas.microsoft.com/office/powerpoint/2010/main" val="2530768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wipe(left)">
                                      <p:cBhvr>
                                        <p:cTn id="13" dur="500"/>
                                        <p:tgtEl>
                                          <p:spTgt spid="26"/>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1000" fill="hold"/>
                                        <p:tgtEl>
                                          <p:spTgt spid="21"/>
                                        </p:tgtEl>
                                        <p:attrNameLst>
                                          <p:attrName>ppt_w</p:attrName>
                                        </p:attrNameLst>
                                      </p:cBhvr>
                                      <p:tavLst>
                                        <p:tav tm="0">
                                          <p:val>
                                            <p:fltVal val="0"/>
                                          </p:val>
                                        </p:tav>
                                        <p:tav tm="100000">
                                          <p:val>
                                            <p:strVal val="#ppt_w"/>
                                          </p:val>
                                        </p:tav>
                                      </p:tavLst>
                                    </p:anim>
                                    <p:anim calcmode="lin" valueType="num">
                                      <p:cBhvr>
                                        <p:cTn id="17" dur="1000" fill="hold"/>
                                        <p:tgtEl>
                                          <p:spTgt spid="21"/>
                                        </p:tgtEl>
                                        <p:attrNameLst>
                                          <p:attrName>ppt_h</p:attrName>
                                        </p:attrNameLst>
                                      </p:cBhvr>
                                      <p:tavLst>
                                        <p:tav tm="0">
                                          <p:val>
                                            <p:fltVal val="0"/>
                                          </p:val>
                                        </p:tav>
                                        <p:tav tm="100000">
                                          <p:val>
                                            <p:strVal val="#ppt_h"/>
                                          </p:val>
                                        </p:tav>
                                      </p:tavLst>
                                    </p:anim>
                                    <p:anim calcmode="lin" valueType="num">
                                      <p:cBhvr>
                                        <p:cTn id="18" dur="1000" fill="hold"/>
                                        <p:tgtEl>
                                          <p:spTgt spid="21"/>
                                        </p:tgtEl>
                                        <p:attrNameLst>
                                          <p:attrName>style.rotation</p:attrName>
                                        </p:attrNameLst>
                                      </p:cBhvr>
                                      <p:tavLst>
                                        <p:tav tm="0">
                                          <p:val>
                                            <p:fltVal val="90"/>
                                          </p:val>
                                        </p:tav>
                                        <p:tav tm="100000">
                                          <p:val>
                                            <p:fltVal val="0"/>
                                          </p:val>
                                        </p:tav>
                                      </p:tavLst>
                                    </p:anim>
                                    <p:animEffect transition="in" filter="fade">
                                      <p:cBhvr>
                                        <p:cTn id="1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5" name="ZoneTexte 34"/>
          <p:cNvSpPr txBox="1">
            <a:spLocks noChangeArrowheads="1"/>
          </p:cNvSpPr>
          <p:nvPr/>
        </p:nvSpPr>
        <p:spPr>
          <a:xfrm>
            <a:off x="2220212" y="20080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b="1" dirty="0">
                <a:solidFill>
                  <a:schemeClr val="bg2">
                    <a:lumMod val="50000"/>
                  </a:schemeClr>
                </a:solidFill>
                <a:latin typeface="Agency FB" pitchFamily="34" charset="0"/>
              </a:rPr>
              <a:t>Spécification des besoins</a:t>
            </a:r>
          </a:p>
        </p:txBody>
      </p:sp>
      <p:sp>
        <p:nvSpPr>
          <p:cNvPr id="6" name="ZoneTexte 36"/>
          <p:cNvSpPr txBox="1">
            <a:spLocks noChangeArrowheads="1"/>
          </p:cNvSpPr>
          <p:nvPr/>
        </p:nvSpPr>
        <p:spPr>
          <a:xfrm>
            <a:off x="4525680" y="200995"/>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7" name="ZoneTexte 42"/>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0" name="Freeform 69" descr="&lt;LOGICA_QUOTE_LEFT&gt;"/>
          <p:cNvSpPr>
            <a:spLocks/>
          </p:cNvSpPr>
          <p:nvPr/>
        </p:nvSpPr>
        <p:spPr bwMode="gray">
          <a:xfrm>
            <a:off x="2234952" y="198516"/>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1" name="Freeform 70" descr="&lt;LOGICA_QUOTE_RIGHT&gt;"/>
          <p:cNvSpPr>
            <a:spLocks/>
          </p:cNvSpPr>
          <p:nvPr/>
        </p:nvSpPr>
        <p:spPr bwMode="gray">
          <a:xfrm>
            <a:off x="4012817" y="178875"/>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6" name="Chevron 25"/>
          <p:cNvSpPr/>
          <p:nvPr/>
        </p:nvSpPr>
        <p:spPr>
          <a:xfrm>
            <a:off x="1172002" y="1278130"/>
            <a:ext cx="1197736" cy="908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296944" y="873311"/>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Besoins fonctionnels</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13</a:t>
            </a:fld>
            <a:endParaRPr lang="fr-FR" dirty="0"/>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9471077" y="1206822"/>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8888529" y="828130"/>
            <a:ext cx="2741495"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Besoins non-fonctionnels</a:t>
            </a:r>
            <a:endParaRPr lang="en-US" sz="1400" b="1" dirty="0">
              <a:latin typeface="Century Gothic" panose="020B0502020202020204" pitchFamily="34" charset="0"/>
            </a:endParaRPr>
          </a:p>
        </p:txBody>
      </p:sp>
      <p:sp>
        <p:nvSpPr>
          <p:cNvPr id="48" name="ZoneTexte 47">
            <a:extLst>
              <a:ext uri="{FF2B5EF4-FFF2-40B4-BE49-F238E27FC236}">
                <a16:creationId xmlns:a16="http://schemas.microsoft.com/office/drawing/2014/main" id="{0A2ACE1A-66C9-43AE-87DC-5A16E5FAA586}"/>
              </a:ext>
            </a:extLst>
          </p:cNvPr>
          <p:cNvSpPr txBox="1"/>
          <p:nvPr/>
        </p:nvSpPr>
        <p:spPr>
          <a:xfrm>
            <a:off x="1427215" y="2634209"/>
            <a:ext cx="9782174" cy="2246769"/>
          </a:xfrm>
          <a:prstGeom prst="rect">
            <a:avLst/>
          </a:prstGeom>
          <a:solidFill>
            <a:srgbClr val="E9EBF5"/>
          </a:solidFill>
          <a:ln>
            <a:solidFill>
              <a:schemeClr val="tx1"/>
            </a:solidFill>
          </a:ln>
        </p:spPr>
        <p:txBody>
          <a:bodyPr wrap="square" rtlCol="0">
            <a:spAutoFit/>
          </a:bodyPr>
          <a:lstStyle/>
          <a:p>
            <a:pPr marL="285750" indent="-285750" algn="just">
              <a:buFont typeface="Wingdings" panose="05000000000000000000" pitchFamily="2" charset="2"/>
              <a:buChar char="q"/>
            </a:pPr>
            <a:r>
              <a:rPr lang="fr-FR" sz="2800" dirty="0"/>
              <a:t> Transaction </a:t>
            </a:r>
          </a:p>
          <a:p>
            <a:pPr marL="285750" indent="-285750" algn="just">
              <a:buFont typeface="Wingdings" panose="05000000000000000000" pitchFamily="2" charset="2"/>
              <a:buChar char="q"/>
            </a:pPr>
            <a:r>
              <a:rPr lang="fr-FR" sz="2800" dirty="0"/>
              <a:t>Maintenabilité</a:t>
            </a:r>
          </a:p>
          <a:p>
            <a:pPr marL="285750" indent="-285750" algn="just">
              <a:buFont typeface="Wingdings" panose="05000000000000000000" pitchFamily="2" charset="2"/>
              <a:buChar char="q"/>
            </a:pPr>
            <a:r>
              <a:rPr lang="fr-FR" sz="2800" dirty="0"/>
              <a:t>Visite virtuelle 3D</a:t>
            </a:r>
          </a:p>
          <a:p>
            <a:pPr marL="285750" indent="-285750" algn="just">
              <a:buFont typeface="Wingdings" panose="05000000000000000000" pitchFamily="2" charset="2"/>
              <a:buChar char="q"/>
            </a:pPr>
            <a:r>
              <a:rPr lang="fr-FR" sz="2800" dirty="0"/>
              <a:t>Compatibilité Multi-Plateforme</a:t>
            </a:r>
          </a:p>
          <a:p>
            <a:pPr marL="285750" indent="-285750" algn="just">
              <a:buFont typeface="Wingdings" panose="05000000000000000000" pitchFamily="2" charset="2"/>
              <a:buChar char="q"/>
            </a:pPr>
            <a:r>
              <a:rPr lang="fr-FR" sz="2800" dirty="0"/>
              <a:t> Multi bilingue</a:t>
            </a:r>
          </a:p>
        </p:txBody>
      </p:sp>
    </p:spTree>
    <p:extLst>
      <p:ext uri="{BB962C8B-B14F-4D97-AF65-F5344CB8AC3E}">
        <p14:creationId xmlns:p14="http://schemas.microsoft.com/office/powerpoint/2010/main" val="2622798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wipe(left)">
                                      <p:cBhvr>
                                        <p:cTn id="13" dur="500"/>
                                        <p:tgtEl>
                                          <p:spTgt spid="26"/>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1000" fill="hold"/>
                                        <p:tgtEl>
                                          <p:spTgt spid="21"/>
                                        </p:tgtEl>
                                        <p:attrNameLst>
                                          <p:attrName>ppt_w</p:attrName>
                                        </p:attrNameLst>
                                      </p:cBhvr>
                                      <p:tavLst>
                                        <p:tav tm="0">
                                          <p:val>
                                            <p:fltVal val="0"/>
                                          </p:val>
                                        </p:tav>
                                        <p:tav tm="100000">
                                          <p:val>
                                            <p:strVal val="#ppt_w"/>
                                          </p:val>
                                        </p:tav>
                                      </p:tavLst>
                                    </p:anim>
                                    <p:anim calcmode="lin" valueType="num">
                                      <p:cBhvr>
                                        <p:cTn id="17" dur="1000" fill="hold"/>
                                        <p:tgtEl>
                                          <p:spTgt spid="21"/>
                                        </p:tgtEl>
                                        <p:attrNameLst>
                                          <p:attrName>ppt_h</p:attrName>
                                        </p:attrNameLst>
                                      </p:cBhvr>
                                      <p:tavLst>
                                        <p:tav tm="0">
                                          <p:val>
                                            <p:fltVal val="0"/>
                                          </p:val>
                                        </p:tav>
                                        <p:tav tm="100000">
                                          <p:val>
                                            <p:strVal val="#ppt_h"/>
                                          </p:val>
                                        </p:tav>
                                      </p:tavLst>
                                    </p:anim>
                                    <p:anim calcmode="lin" valueType="num">
                                      <p:cBhvr>
                                        <p:cTn id="18" dur="1000" fill="hold"/>
                                        <p:tgtEl>
                                          <p:spTgt spid="21"/>
                                        </p:tgtEl>
                                        <p:attrNameLst>
                                          <p:attrName>style.rotation</p:attrName>
                                        </p:attrNameLst>
                                      </p:cBhvr>
                                      <p:tavLst>
                                        <p:tav tm="0">
                                          <p:val>
                                            <p:fltVal val="90"/>
                                          </p:val>
                                        </p:tav>
                                        <p:tav tm="100000">
                                          <p:val>
                                            <p:fltVal val="0"/>
                                          </p:val>
                                        </p:tav>
                                      </p:tavLst>
                                    </p:anim>
                                    <p:animEffect transition="in" filter="fade">
                                      <p:cBhvr>
                                        <p:cTn id="1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4" descr="Résultat de recherche d'images pour &quot;ensias logo&quot;"/>
          <p:cNvSpPr>
            <a:spLocks noChangeAspect="1" noChangeArrowheads="1"/>
          </p:cNvSpPr>
          <p:nvPr/>
        </p:nvSpPr>
        <p:spPr bwMode="auto">
          <a:xfrm>
            <a:off x="924202" y="822946"/>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28" name="TextBox 1"/>
          <p:cNvSpPr txBox="1"/>
          <p:nvPr/>
        </p:nvSpPr>
        <p:spPr>
          <a:xfrm>
            <a:off x="1959978" y="305091"/>
            <a:ext cx="7776864" cy="643169"/>
          </a:xfrm>
          <a:prstGeom prst="rect">
            <a:avLst/>
          </a:prstGeom>
          <a:noFill/>
        </p:spPr>
        <p:txBody>
          <a:bodyPr wrap="square" lIns="121907" tIns="60953" rIns="121907" bIns="60953" rtlCol="0">
            <a:noAutofit/>
            <a:scene3d>
              <a:camera prst="orthographicFront"/>
              <a:lightRig rig="soft" dir="t">
                <a:rot lat="0" lon="0" rev="15600000"/>
              </a:lightRig>
            </a:scene3d>
            <a:sp3d extrusionH="57150" prstMaterial="softEdge">
              <a:bevelT w="25400" h="38100"/>
            </a:sp3d>
          </a:bodyPr>
          <a:lstStyle/>
          <a:p>
            <a:pPr marL="0" marR="0" lvl="0" indent="0" algn="ctr" defTabSz="1219035" eaLnBrk="1" fontAlgn="auto" latinLnBrk="0" hangingPunct="1">
              <a:lnSpc>
                <a:spcPct val="100000"/>
              </a:lnSpc>
              <a:spcBef>
                <a:spcPts val="0"/>
              </a:spcBef>
              <a:spcAft>
                <a:spcPts val="0"/>
              </a:spcAft>
              <a:buClrTx/>
              <a:buSzTx/>
              <a:buFontTx/>
              <a:buNone/>
              <a:tabLst/>
              <a:defRPr/>
            </a:pPr>
            <a:r>
              <a:rPr lang="fr-FR" sz="4000" b="1" dirty="0">
                <a:solidFill>
                  <a:srgbClr val="00B050"/>
                </a:solidFill>
                <a:latin typeface="Bell MT" panose="02020503060305020303" pitchFamily="18" charset="0"/>
              </a:rPr>
              <a:t>Modélisation</a:t>
            </a:r>
            <a:r>
              <a:rPr lang="fr-FR" sz="4000" b="1" dirty="0">
                <a:solidFill>
                  <a:srgbClr val="277727"/>
                </a:solidFill>
                <a:latin typeface="Bell MT" panose="02020503060305020303" pitchFamily="18" charset="0"/>
              </a:rPr>
              <a:t> </a:t>
            </a:r>
          </a:p>
        </p:txBody>
      </p:sp>
      <p:sp>
        <p:nvSpPr>
          <p:cNvPr id="6" name="Espace réservé du numéro de diapositive 5"/>
          <p:cNvSpPr>
            <a:spLocks noGrp="1"/>
          </p:cNvSpPr>
          <p:nvPr>
            <p:ph type="sldNum" sz="quarter" idx="12"/>
          </p:nvPr>
        </p:nvSpPr>
        <p:spPr/>
        <p:txBody>
          <a:bodyPr/>
          <a:lstStyle/>
          <a:p>
            <a:fld id="{E00CEF6C-4C03-4B9C-9FCF-77E962022359}" type="slidenum">
              <a:rPr lang="fr-FR" sz="1800" smtClean="0">
                <a:solidFill>
                  <a:schemeClr val="tx1"/>
                </a:solidFill>
              </a:rPr>
              <a:t>14</a:t>
            </a:fld>
            <a:endParaRPr lang="fr-FR" sz="1800" dirty="0">
              <a:solidFill>
                <a:schemeClr val="tx1"/>
              </a:solidFill>
            </a:endParaRPr>
          </a:p>
        </p:txBody>
      </p:sp>
      <p:cxnSp>
        <p:nvCxnSpPr>
          <p:cNvPr id="8" name="Connecteur droit 7"/>
          <p:cNvCxnSpPr/>
          <p:nvPr/>
        </p:nvCxnSpPr>
        <p:spPr>
          <a:xfrm>
            <a:off x="601739" y="1127747"/>
            <a:ext cx="10961865" cy="0"/>
          </a:xfrm>
          <a:prstGeom prst="line">
            <a:avLst/>
          </a:prstGeom>
          <a:ln w="38100">
            <a:solidFill>
              <a:schemeClr val="accent3"/>
            </a:solidFill>
          </a:ln>
        </p:spPr>
        <p:style>
          <a:lnRef idx="3">
            <a:schemeClr val="accent6"/>
          </a:lnRef>
          <a:fillRef idx="0">
            <a:schemeClr val="accent6"/>
          </a:fillRef>
          <a:effectRef idx="2">
            <a:schemeClr val="accent6"/>
          </a:effectRef>
          <a:fontRef idx="minor">
            <a:schemeClr val="tx1"/>
          </a:fontRef>
        </p:style>
      </p:cxnSp>
      <p:sp>
        <p:nvSpPr>
          <p:cNvPr id="10" name="Rectangle à coins arrondis 9"/>
          <p:cNvSpPr/>
          <p:nvPr/>
        </p:nvSpPr>
        <p:spPr>
          <a:xfrm>
            <a:off x="1869978" y="2363126"/>
            <a:ext cx="180000" cy="18000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1" name="Connecteur droit 10"/>
          <p:cNvCxnSpPr/>
          <p:nvPr/>
        </p:nvCxnSpPr>
        <p:spPr>
          <a:xfrm>
            <a:off x="4247168" y="3340613"/>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à coins arrondis 11"/>
          <p:cNvSpPr/>
          <p:nvPr/>
        </p:nvSpPr>
        <p:spPr>
          <a:xfrm>
            <a:off x="4160461" y="3160613"/>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767171"/>
              </a:solidFill>
            </a:endParaRPr>
          </a:p>
        </p:txBody>
      </p:sp>
      <p:sp>
        <p:nvSpPr>
          <p:cNvPr id="17" name="ZoneTexte 16"/>
          <p:cNvSpPr txBox="1"/>
          <p:nvPr/>
        </p:nvSpPr>
        <p:spPr>
          <a:xfrm>
            <a:off x="2049978" y="2270469"/>
            <a:ext cx="7002212" cy="820225"/>
          </a:xfrm>
          <a:prstGeom prst="rect">
            <a:avLst/>
          </a:prstGeom>
          <a:noFill/>
        </p:spPr>
        <p:txBody>
          <a:bodyPr wrap="square" rtlCol="0">
            <a:spAutoFit/>
          </a:bodyPr>
          <a:lstStyle/>
          <a:p>
            <a:pPr defTabSz="1422400">
              <a:lnSpc>
                <a:spcPct val="90000"/>
              </a:lnSpc>
              <a:spcBef>
                <a:spcPct val="0"/>
              </a:spcBef>
              <a:spcAft>
                <a:spcPct val="35000"/>
              </a:spcAft>
            </a:pPr>
            <a:r>
              <a:rPr lang="fr-FR" sz="2200" b="1"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rPr>
              <a:t>Conception de la solution</a:t>
            </a:r>
            <a:endParaRPr lang="fr-FR" sz="2200" b="1" dirty="0">
              <a:latin typeface="Times New Roman" panose="02020603050405020304" pitchFamily="18" charset="0"/>
              <a:cs typeface="Times New Roman" panose="02020603050405020304" pitchFamily="18" charset="0"/>
            </a:endParaRPr>
          </a:p>
          <a:p>
            <a:pPr defTabSz="1422400">
              <a:lnSpc>
                <a:spcPct val="90000"/>
              </a:lnSpc>
              <a:spcBef>
                <a:spcPct val="0"/>
              </a:spcBef>
              <a:spcAft>
                <a:spcPct val="35000"/>
              </a:spcAft>
            </a:pPr>
            <a:endParaRPr lang="fr-FR" sz="2200" b="1"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endParaRPr>
          </a:p>
        </p:txBody>
      </p:sp>
      <p:sp>
        <p:nvSpPr>
          <p:cNvPr id="24" name="Rectangle à coins arrondis 23"/>
          <p:cNvSpPr/>
          <p:nvPr/>
        </p:nvSpPr>
        <p:spPr>
          <a:xfrm>
            <a:off x="4166132" y="3815886"/>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9" name="Google Shape;102;p2">
            <a:extLst>
              <a:ext uri="{FF2B5EF4-FFF2-40B4-BE49-F238E27FC236}">
                <a16:creationId xmlns:a16="http://schemas.microsoft.com/office/drawing/2014/main" id="{8785B5A8-681E-4B08-BB64-07C28053C620}"/>
              </a:ext>
            </a:extLst>
          </p:cNvPr>
          <p:cNvGrpSpPr/>
          <p:nvPr/>
        </p:nvGrpSpPr>
        <p:grpSpPr>
          <a:xfrm>
            <a:off x="10776568" y="5069856"/>
            <a:ext cx="787036" cy="686587"/>
            <a:chOff x="4301450" y="1345460"/>
            <a:chExt cx="3706131" cy="3800182"/>
          </a:xfrm>
        </p:grpSpPr>
        <p:sp>
          <p:nvSpPr>
            <p:cNvPr id="30" name="Google Shape;103;p2">
              <a:extLst>
                <a:ext uri="{FF2B5EF4-FFF2-40B4-BE49-F238E27FC236}">
                  <a16:creationId xmlns:a16="http://schemas.microsoft.com/office/drawing/2014/main" id="{321DB6C1-78E9-4C57-91A4-ACB2696EBD7D}"/>
                </a:ext>
              </a:extLst>
            </p:cNvPr>
            <p:cNvSpPr/>
            <p:nvPr/>
          </p:nvSpPr>
          <p:spPr>
            <a:xfrm>
              <a:off x="5237576" y="2150644"/>
              <a:ext cx="1654266" cy="2994998"/>
            </a:xfrm>
            <a:custGeom>
              <a:avLst/>
              <a:gdLst/>
              <a:ahLst/>
              <a:cxnLst/>
              <a:rect l="l" t="t" r="r" b="b"/>
              <a:pathLst>
                <a:path w="2130" h="4055" extrusionOk="0">
                  <a:moveTo>
                    <a:pt x="504" y="2850"/>
                  </a:moveTo>
                  <a:cubicBezTo>
                    <a:pt x="504" y="2736"/>
                    <a:pt x="507" y="2621"/>
                    <a:pt x="503" y="2507"/>
                  </a:cubicBezTo>
                  <a:cubicBezTo>
                    <a:pt x="500" y="2424"/>
                    <a:pt x="485" y="2343"/>
                    <a:pt x="457" y="2264"/>
                  </a:cubicBezTo>
                  <a:cubicBezTo>
                    <a:pt x="434" y="2200"/>
                    <a:pt x="414" y="2134"/>
                    <a:pt x="387" y="2072"/>
                  </a:cubicBezTo>
                  <a:cubicBezTo>
                    <a:pt x="355" y="2000"/>
                    <a:pt x="316" y="1930"/>
                    <a:pt x="280" y="1860"/>
                  </a:cubicBezTo>
                  <a:cubicBezTo>
                    <a:pt x="244" y="1791"/>
                    <a:pt x="206" y="1724"/>
                    <a:pt x="172" y="1655"/>
                  </a:cubicBezTo>
                  <a:cubicBezTo>
                    <a:pt x="140" y="1590"/>
                    <a:pt x="110" y="1524"/>
                    <a:pt x="84" y="1457"/>
                  </a:cubicBezTo>
                  <a:cubicBezTo>
                    <a:pt x="63" y="1403"/>
                    <a:pt x="49" y="1347"/>
                    <a:pt x="35" y="1291"/>
                  </a:cubicBezTo>
                  <a:cubicBezTo>
                    <a:pt x="13" y="1200"/>
                    <a:pt x="0" y="1107"/>
                    <a:pt x="4" y="1012"/>
                  </a:cubicBezTo>
                  <a:cubicBezTo>
                    <a:pt x="7" y="949"/>
                    <a:pt x="14" y="886"/>
                    <a:pt x="24" y="824"/>
                  </a:cubicBezTo>
                  <a:cubicBezTo>
                    <a:pt x="33" y="775"/>
                    <a:pt x="49" y="728"/>
                    <a:pt x="63" y="680"/>
                  </a:cubicBezTo>
                  <a:cubicBezTo>
                    <a:pt x="67" y="668"/>
                    <a:pt x="78" y="659"/>
                    <a:pt x="81" y="647"/>
                  </a:cubicBezTo>
                  <a:cubicBezTo>
                    <a:pt x="103" y="575"/>
                    <a:pt x="138" y="509"/>
                    <a:pt x="179" y="447"/>
                  </a:cubicBezTo>
                  <a:cubicBezTo>
                    <a:pt x="225" y="378"/>
                    <a:pt x="277" y="314"/>
                    <a:pt x="341" y="262"/>
                  </a:cubicBezTo>
                  <a:cubicBezTo>
                    <a:pt x="389" y="222"/>
                    <a:pt x="439" y="184"/>
                    <a:pt x="492" y="152"/>
                  </a:cubicBezTo>
                  <a:cubicBezTo>
                    <a:pt x="538" y="123"/>
                    <a:pt x="589" y="101"/>
                    <a:pt x="640" y="80"/>
                  </a:cubicBezTo>
                  <a:cubicBezTo>
                    <a:pt x="720" y="48"/>
                    <a:pt x="803" y="29"/>
                    <a:pt x="888" y="17"/>
                  </a:cubicBezTo>
                  <a:cubicBezTo>
                    <a:pt x="998" y="0"/>
                    <a:pt x="1109" y="4"/>
                    <a:pt x="1219" y="12"/>
                  </a:cubicBezTo>
                  <a:cubicBezTo>
                    <a:pt x="1290" y="17"/>
                    <a:pt x="1361" y="32"/>
                    <a:pt x="1430" y="51"/>
                  </a:cubicBezTo>
                  <a:cubicBezTo>
                    <a:pt x="1537" y="80"/>
                    <a:pt x="1637" y="125"/>
                    <a:pt x="1728" y="189"/>
                  </a:cubicBezTo>
                  <a:cubicBezTo>
                    <a:pt x="1814" y="249"/>
                    <a:pt x="1886" y="322"/>
                    <a:pt x="1945" y="408"/>
                  </a:cubicBezTo>
                  <a:cubicBezTo>
                    <a:pt x="1991" y="475"/>
                    <a:pt x="2028" y="548"/>
                    <a:pt x="2056" y="625"/>
                  </a:cubicBezTo>
                  <a:cubicBezTo>
                    <a:pt x="2088" y="715"/>
                    <a:pt x="2105" y="807"/>
                    <a:pt x="2117" y="901"/>
                  </a:cubicBezTo>
                  <a:cubicBezTo>
                    <a:pt x="2130" y="1002"/>
                    <a:pt x="2121" y="1102"/>
                    <a:pt x="2104" y="1201"/>
                  </a:cubicBezTo>
                  <a:cubicBezTo>
                    <a:pt x="2093" y="1262"/>
                    <a:pt x="2075" y="1322"/>
                    <a:pt x="2053" y="1379"/>
                  </a:cubicBezTo>
                  <a:cubicBezTo>
                    <a:pt x="2021" y="1459"/>
                    <a:pt x="1986" y="1539"/>
                    <a:pt x="1946" y="1616"/>
                  </a:cubicBezTo>
                  <a:cubicBezTo>
                    <a:pt x="1907" y="1691"/>
                    <a:pt x="1860" y="1762"/>
                    <a:pt x="1818" y="1835"/>
                  </a:cubicBezTo>
                  <a:cubicBezTo>
                    <a:pt x="1779" y="1903"/>
                    <a:pt x="1738" y="1969"/>
                    <a:pt x="1702" y="2039"/>
                  </a:cubicBezTo>
                  <a:cubicBezTo>
                    <a:pt x="1675" y="2091"/>
                    <a:pt x="1653" y="2146"/>
                    <a:pt x="1633" y="2201"/>
                  </a:cubicBezTo>
                  <a:cubicBezTo>
                    <a:pt x="1613" y="2258"/>
                    <a:pt x="1595" y="2317"/>
                    <a:pt x="1582" y="2376"/>
                  </a:cubicBezTo>
                  <a:cubicBezTo>
                    <a:pt x="1572" y="2424"/>
                    <a:pt x="1567" y="2473"/>
                    <a:pt x="1567" y="2521"/>
                  </a:cubicBezTo>
                  <a:cubicBezTo>
                    <a:pt x="1566" y="2739"/>
                    <a:pt x="1565" y="2957"/>
                    <a:pt x="1567" y="3175"/>
                  </a:cubicBezTo>
                  <a:cubicBezTo>
                    <a:pt x="1568" y="3220"/>
                    <a:pt x="1552" y="3256"/>
                    <a:pt x="1529" y="3292"/>
                  </a:cubicBezTo>
                  <a:cubicBezTo>
                    <a:pt x="1498" y="3341"/>
                    <a:pt x="1467" y="3392"/>
                    <a:pt x="1436" y="3442"/>
                  </a:cubicBezTo>
                  <a:cubicBezTo>
                    <a:pt x="1407" y="3490"/>
                    <a:pt x="1377" y="3537"/>
                    <a:pt x="1347" y="3585"/>
                  </a:cubicBezTo>
                  <a:cubicBezTo>
                    <a:pt x="1291" y="3676"/>
                    <a:pt x="1235" y="3768"/>
                    <a:pt x="1179" y="3859"/>
                  </a:cubicBezTo>
                  <a:cubicBezTo>
                    <a:pt x="1146" y="3911"/>
                    <a:pt x="1113" y="3963"/>
                    <a:pt x="1081" y="4015"/>
                  </a:cubicBezTo>
                  <a:cubicBezTo>
                    <a:pt x="1057" y="4054"/>
                    <a:pt x="1003" y="4055"/>
                    <a:pt x="979" y="4016"/>
                  </a:cubicBezTo>
                  <a:cubicBezTo>
                    <a:pt x="927" y="3930"/>
                    <a:pt x="876" y="3844"/>
                    <a:pt x="823" y="3758"/>
                  </a:cubicBezTo>
                  <a:cubicBezTo>
                    <a:pt x="781" y="3687"/>
                    <a:pt x="737" y="3617"/>
                    <a:pt x="694" y="3546"/>
                  </a:cubicBezTo>
                  <a:cubicBezTo>
                    <a:pt x="658" y="3486"/>
                    <a:pt x="623" y="3425"/>
                    <a:pt x="586" y="3365"/>
                  </a:cubicBezTo>
                  <a:cubicBezTo>
                    <a:pt x="564" y="3328"/>
                    <a:pt x="539" y="3292"/>
                    <a:pt x="519" y="3253"/>
                  </a:cubicBezTo>
                  <a:cubicBezTo>
                    <a:pt x="510" y="3237"/>
                    <a:pt x="506" y="3217"/>
                    <a:pt x="505" y="3198"/>
                  </a:cubicBezTo>
                  <a:cubicBezTo>
                    <a:pt x="504" y="3082"/>
                    <a:pt x="505" y="2966"/>
                    <a:pt x="505" y="2850"/>
                  </a:cubicBezTo>
                  <a:cubicBezTo>
                    <a:pt x="505" y="2850"/>
                    <a:pt x="504" y="2850"/>
                    <a:pt x="504" y="2850"/>
                  </a:cubicBezTo>
                  <a:close/>
                  <a:moveTo>
                    <a:pt x="1035" y="2418"/>
                  </a:moveTo>
                  <a:cubicBezTo>
                    <a:pt x="1156" y="2418"/>
                    <a:pt x="1278" y="2418"/>
                    <a:pt x="1399" y="2418"/>
                  </a:cubicBezTo>
                  <a:cubicBezTo>
                    <a:pt x="1432" y="2418"/>
                    <a:pt x="1433" y="2417"/>
                    <a:pt x="1434" y="2385"/>
                  </a:cubicBezTo>
                  <a:cubicBezTo>
                    <a:pt x="1435" y="2305"/>
                    <a:pt x="1453" y="2228"/>
                    <a:pt x="1482" y="2155"/>
                  </a:cubicBezTo>
                  <a:cubicBezTo>
                    <a:pt x="1507" y="2091"/>
                    <a:pt x="1537" y="2028"/>
                    <a:pt x="1571" y="1968"/>
                  </a:cubicBezTo>
                  <a:cubicBezTo>
                    <a:pt x="1624" y="1871"/>
                    <a:pt x="1682" y="1778"/>
                    <a:pt x="1737" y="1682"/>
                  </a:cubicBezTo>
                  <a:cubicBezTo>
                    <a:pt x="1773" y="1619"/>
                    <a:pt x="1811" y="1557"/>
                    <a:pt x="1843" y="1492"/>
                  </a:cubicBezTo>
                  <a:cubicBezTo>
                    <a:pt x="1870" y="1439"/>
                    <a:pt x="1892" y="1383"/>
                    <a:pt x="1915" y="1328"/>
                  </a:cubicBezTo>
                  <a:cubicBezTo>
                    <a:pt x="1943" y="1261"/>
                    <a:pt x="1961" y="1190"/>
                    <a:pt x="1969" y="1118"/>
                  </a:cubicBezTo>
                  <a:cubicBezTo>
                    <a:pt x="1984" y="962"/>
                    <a:pt x="1972" y="809"/>
                    <a:pt x="1914" y="661"/>
                  </a:cubicBezTo>
                  <a:cubicBezTo>
                    <a:pt x="1883" y="582"/>
                    <a:pt x="1842" y="509"/>
                    <a:pt x="1788" y="444"/>
                  </a:cubicBezTo>
                  <a:cubicBezTo>
                    <a:pt x="1725" y="367"/>
                    <a:pt x="1648" y="306"/>
                    <a:pt x="1559" y="260"/>
                  </a:cubicBezTo>
                  <a:cubicBezTo>
                    <a:pt x="1478" y="217"/>
                    <a:pt x="1392" y="189"/>
                    <a:pt x="1302" y="172"/>
                  </a:cubicBezTo>
                  <a:cubicBezTo>
                    <a:pt x="1215" y="156"/>
                    <a:pt x="1127" y="150"/>
                    <a:pt x="1038" y="151"/>
                  </a:cubicBezTo>
                  <a:cubicBezTo>
                    <a:pt x="928" y="154"/>
                    <a:pt x="821" y="171"/>
                    <a:pt x="719" y="208"/>
                  </a:cubicBezTo>
                  <a:cubicBezTo>
                    <a:pt x="633" y="239"/>
                    <a:pt x="554" y="282"/>
                    <a:pt x="482" y="339"/>
                  </a:cubicBezTo>
                  <a:cubicBezTo>
                    <a:pt x="379" y="418"/>
                    <a:pt x="301" y="517"/>
                    <a:pt x="244" y="633"/>
                  </a:cubicBezTo>
                  <a:cubicBezTo>
                    <a:pt x="213" y="696"/>
                    <a:pt x="191" y="762"/>
                    <a:pt x="175" y="831"/>
                  </a:cubicBezTo>
                  <a:cubicBezTo>
                    <a:pt x="158" y="898"/>
                    <a:pt x="152" y="966"/>
                    <a:pt x="152" y="1033"/>
                  </a:cubicBezTo>
                  <a:cubicBezTo>
                    <a:pt x="152" y="1130"/>
                    <a:pt x="163" y="1226"/>
                    <a:pt x="195" y="1318"/>
                  </a:cubicBezTo>
                  <a:cubicBezTo>
                    <a:pt x="212" y="1367"/>
                    <a:pt x="225" y="1419"/>
                    <a:pt x="247" y="1466"/>
                  </a:cubicBezTo>
                  <a:cubicBezTo>
                    <a:pt x="281" y="1545"/>
                    <a:pt x="320" y="1622"/>
                    <a:pt x="359" y="1698"/>
                  </a:cubicBezTo>
                  <a:cubicBezTo>
                    <a:pt x="398" y="1772"/>
                    <a:pt x="440" y="1844"/>
                    <a:pt x="480" y="1917"/>
                  </a:cubicBezTo>
                  <a:cubicBezTo>
                    <a:pt x="525" y="1998"/>
                    <a:pt x="564" y="2082"/>
                    <a:pt x="594" y="2171"/>
                  </a:cubicBezTo>
                  <a:cubicBezTo>
                    <a:pt x="619" y="2242"/>
                    <a:pt x="634" y="2314"/>
                    <a:pt x="638" y="2389"/>
                  </a:cubicBezTo>
                  <a:cubicBezTo>
                    <a:pt x="639" y="2415"/>
                    <a:pt x="642" y="2418"/>
                    <a:pt x="669" y="2418"/>
                  </a:cubicBezTo>
                  <a:cubicBezTo>
                    <a:pt x="791" y="2418"/>
                    <a:pt x="913" y="2418"/>
                    <a:pt x="1035" y="2418"/>
                  </a:cubicBezTo>
                  <a:close/>
                  <a:moveTo>
                    <a:pt x="1036" y="3269"/>
                  </a:moveTo>
                  <a:cubicBezTo>
                    <a:pt x="1036" y="3269"/>
                    <a:pt x="1036" y="3269"/>
                    <a:pt x="1036" y="3269"/>
                  </a:cubicBezTo>
                  <a:cubicBezTo>
                    <a:pt x="921" y="3269"/>
                    <a:pt x="805" y="3269"/>
                    <a:pt x="690" y="3270"/>
                  </a:cubicBezTo>
                  <a:cubicBezTo>
                    <a:pt x="684" y="3270"/>
                    <a:pt x="677" y="3274"/>
                    <a:pt x="671" y="3276"/>
                  </a:cubicBezTo>
                  <a:cubicBezTo>
                    <a:pt x="673" y="3282"/>
                    <a:pt x="674" y="3288"/>
                    <a:pt x="677" y="3294"/>
                  </a:cubicBezTo>
                  <a:cubicBezTo>
                    <a:pt x="689" y="3314"/>
                    <a:pt x="702" y="3335"/>
                    <a:pt x="714" y="3355"/>
                  </a:cubicBezTo>
                  <a:cubicBezTo>
                    <a:pt x="765" y="3441"/>
                    <a:pt x="817" y="3526"/>
                    <a:pt x="869" y="3612"/>
                  </a:cubicBezTo>
                  <a:cubicBezTo>
                    <a:pt x="876" y="3624"/>
                    <a:pt x="885" y="3629"/>
                    <a:pt x="900" y="3629"/>
                  </a:cubicBezTo>
                  <a:cubicBezTo>
                    <a:pt x="988" y="3629"/>
                    <a:pt x="1076" y="3629"/>
                    <a:pt x="1164" y="3629"/>
                  </a:cubicBezTo>
                  <a:cubicBezTo>
                    <a:pt x="1178" y="3629"/>
                    <a:pt x="1187" y="3625"/>
                    <a:pt x="1195" y="3612"/>
                  </a:cubicBezTo>
                  <a:cubicBezTo>
                    <a:pt x="1223" y="3567"/>
                    <a:pt x="1251" y="3521"/>
                    <a:pt x="1280" y="3476"/>
                  </a:cubicBezTo>
                  <a:cubicBezTo>
                    <a:pt x="1317" y="3416"/>
                    <a:pt x="1354" y="3357"/>
                    <a:pt x="1390" y="3297"/>
                  </a:cubicBezTo>
                  <a:cubicBezTo>
                    <a:pt x="1394" y="3290"/>
                    <a:pt x="1396" y="3282"/>
                    <a:pt x="1398" y="3274"/>
                  </a:cubicBezTo>
                  <a:cubicBezTo>
                    <a:pt x="1391" y="3272"/>
                    <a:pt x="1383" y="3269"/>
                    <a:pt x="1376" y="3269"/>
                  </a:cubicBezTo>
                  <a:cubicBezTo>
                    <a:pt x="1263" y="3269"/>
                    <a:pt x="1149" y="3269"/>
                    <a:pt x="1036" y="3269"/>
                  </a:cubicBezTo>
                  <a:close/>
                  <a:moveTo>
                    <a:pt x="1433" y="2860"/>
                  </a:moveTo>
                  <a:cubicBezTo>
                    <a:pt x="1433" y="2771"/>
                    <a:pt x="1433" y="2682"/>
                    <a:pt x="1434" y="2592"/>
                  </a:cubicBezTo>
                  <a:cubicBezTo>
                    <a:pt x="1434" y="2573"/>
                    <a:pt x="1429" y="2565"/>
                    <a:pt x="1408" y="2565"/>
                  </a:cubicBezTo>
                  <a:cubicBezTo>
                    <a:pt x="1362" y="2567"/>
                    <a:pt x="1316" y="2566"/>
                    <a:pt x="1270" y="2566"/>
                  </a:cubicBezTo>
                  <a:cubicBezTo>
                    <a:pt x="1252" y="2565"/>
                    <a:pt x="1245" y="2571"/>
                    <a:pt x="1245" y="2589"/>
                  </a:cubicBezTo>
                  <a:cubicBezTo>
                    <a:pt x="1245" y="2770"/>
                    <a:pt x="1245" y="2950"/>
                    <a:pt x="1245" y="3131"/>
                  </a:cubicBezTo>
                  <a:cubicBezTo>
                    <a:pt x="1245" y="3149"/>
                    <a:pt x="1252" y="3157"/>
                    <a:pt x="1271" y="3157"/>
                  </a:cubicBezTo>
                  <a:cubicBezTo>
                    <a:pt x="1315" y="3156"/>
                    <a:pt x="1359" y="3157"/>
                    <a:pt x="1403" y="3157"/>
                  </a:cubicBezTo>
                  <a:cubicBezTo>
                    <a:pt x="1431" y="3157"/>
                    <a:pt x="1433" y="3154"/>
                    <a:pt x="1433" y="3126"/>
                  </a:cubicBezTo>
                  <a:cubicBezTo>
                    <a:pt x="1434" y="3037"/>
                    <a:pt x="1433" y="2949"/>
                    <a:pt x="1433" y="2860"/>
                  </a:cubicBezTo>
                  <a:close/>
                  <a:moveTo>
                    <a:pt x="810" y="2861"/>
                  </a:moveTo>
                  <a:cubicBezTo>
                    <a:pt x="810" y="2770"/>
                    <a:pt x="810" y="2680"/>
                    <a:pt x="810" y="2589"/>
                  </a:cubicBezTo>
                  <a:cubicBezTo>
                    <a:pt x="810" y="2572"/>
                    <a:pt x="806" y="2565"/>
                    <a:pt x="788" y="2566"/>
                  </a:cubicBezTo>
                  <a:cubicBezTo>
                    <a:pt x="746" y="2567"/>
                    <a:pt x="704" y="2566"/>
                    <a:pt x="662" y="2566"/>
                  </a:cubicBezTo>
                  <a:cubicBezTo>
                    <a:pt x="645" y="2565"/>
                    <a:pt x="638" y="2571"/>
                    <a:pt x="638" y="2589"/>
                  </a:cubicBezTo>
                  <a:cubicBezTo>
                    <a:pt x="638" y="2770"/>
                    <a:pt x="638" y="2951"/>
                    <a:pt x="638" y="3133"/>
                  </a:cubicBezTo>
                  <a:cubicBezTo>
                    <a:pt x="638" y="3151"/>
                    <a:pt x="646" y="3157"/>
                    <a:pt x="663" y="3157"/>
                  </a:cubicBezTo>
                  <a:cubicBezTo>
                    <a:pt x="701" y="3156"/>
                    <a:pt x="739" y="3157"/>
                    <a:pt x="777" y="3157"/>
                  </a:cubicBezTo>
                  <a:cubicBezTo>
                    <a:pt x="810" y="3157"/>
                    <a:pt x="810" y="3157"/>
                    <a:pt x="810" y="3125"/>
                  </a:cubicBezTo>
                  <a:cubicBezTo>
                    <a:pt x="810" y="3037"/>
                    <a:pt x="810" y="2949"/>
                    <a:pt x="810" y="2861"/>
                  </a:cubicBezTo>
                  <a:close/>
                  <a:moveTo>
                    <a:pt x="945" y="2861"/>
                  </a:moveTo>
                  <a:cubicBezTo>
                    <a:pt x="945" y="2951"/>
                    <a:pt x="945" y="3041"/>
                    <a:pt x="946" y="3131"/>
                  </a:cubicBezTo>
                  <a:cubicBezTo>
                    <a:pt x="946" y="3155"/>
                    <a:pt x="947" y="3156"/>
                    <a:pt x="972" y="3157"/>
                  </a:cubicBezTo>
                  <a:cubicBezTo>
                    <a:pt x="1008" y="3157"/>
                    <a:pt x="1044" y="3157"/>
                    <a:pt x="1080" y="3157"/>
                  </a:cubicBezTo>
                  <a:cubicBezTo>
                    <a:pt x="1107" y="3157"/>
                    <a:pt x="1110" y="3154"/>
                    <a:pt x="1110" y="3126"/>
                  </a:cubicBezTo>
                  <a:cubicBezTo>
                    <a:pt x="1111" y="3063"/>
                    <a:pt x="1111" y="3000"/>
                    <a:pt x="1111" y="2938"/>
                  </a:cubicBezTo>
                  <a:cubicBezTo>
                    <a:pt x="1111" y="2824"/>
                    <a:pt x="1111" y="2710"/>
                    <a:pt x="1111" y="2596"/>
                  </a:cubicBezTo>
                  <a:cubicBezTo>
                    <a:pt x="1110" y="2567"/>
                    <a:pt x="1109" y="2566"/>
                    <a:pt x="1080" y="2566"/>
                  </a:cubicBezTo>
                  <a:cubicBezTo>
                    <a:pt x="1043" y="2566"/>
                    <a:pt x="1007" y="2567"/>
                    <a:pt x="970" y="2565"/>
                  </a:cubicBezTo>
                  <a:cubicBezTo>
                    <a:pt x="950" y="2565"/>
                    <a:pt x="945" y="2572"/>
                    <a:pt x="945" y="2591"/>
                  </a:cubicBezTo>
                  <a:cubicBezTo>
                    <a:pt x="946" y="2681"/>
                    <a:pt x="945" y="2771"/>
                    <a:pt x="945" y="2861"/>
                  </a:cubicBezTo>
                  <a:close/>
                  <a:moveTo>
                    <a:pt x="1031" y="3741"/>
                  </a:moveTo>
                  <a:cubicBezTo>
                    <a:pt x="1011" y="3741"/>
                    <a:pt x="990" y="3741"/>
                    <a:pt x="970" y="3741"/>
                  </a:cubicBezTo>
                  <a:cubicBezTo>
                    <a:pt x="960" y="3742"/>
                    <a:pt x="950" y="3745"/>
                    <a:pt x="956" y="3757"/>
                  </a:cubicBezTo>
                  <a:cubicBezTo>
                    <a:pt x="977" y="3792"/>
                    <a:pt x="999" y="3827"/>
                    <a:pt x="1020" y="3861"/>
                  </a:cubicBezTo>
                  <a:cubicBezTo>
                    <a:pt x="1028" y="3873"/>
                    <a:pt x="1036" y="3870"/>
                    <a:pt x="1042" y="3860"/>
                  </a:cubicBezTo>
                  <a:cubicBezTo>
                    <a:pt x="1062" y="3829"/>
                    <a:pt x="1082" y="3797"/>
                    <a:pt x="1101" y="3764"/>
                  </a:cubicBezTo>
                  <a:cubicBezTo>
                    <a:pt x="1110" y="3750"/>
                    <a:pt x="1106" y="3742"/>
                    <a:pt x="1089" y="3741"/>
                  </a:cubicBezTo>
                  <a:cubicBezTo>
                    <a:pt x="1070" y="3741"/>
                    <a:pt x="1051" y="3741"/>
                    <a:pt x="1031" y="37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1" name="Google Shape;104;p2">
              <a:extLst>
                <a:ext uri="{FF2B5EF4-FFF2-40B4-BE49-F238E27FC236}">
                  <a16:creationId xmlns:a16="http://schemas.microsoft.com/office/drawing/2014/main" id="{D2234A24-7835-4E40-821D-4B7015D6848C}"/>
                </a:ext>
              </a:extLst>
            </p:cNvPr>
            <p:cNvSpPr/>
            <p:nvPr/>
          </p:nvSpPr>
          <p:spPr>
            <a:xfrm>
              <a:off x="4656973" y="3858847"/>
              <a:ext cx="519218" cy="458782"/>
            </a:xfrm>
            <a:custGeom>
              <a:avLst/>
              <a:gdLst/>
              <a:ahLst/>
              <a:cxnLst/>
              <a:rect l="l" t="t" r="r" b="b"/>
              <a:pathLst>
                <a:path w="613" h="525" extrusionOk="0">
                  <a:moveTo>
                    <a:pt x="529" y="5"/>
                  </a:moveTo>
                  <a:cubicBezTo>
                    <a:pt x="565" y="2"/>
                    <a:pt x="593" y="29"/>
                    <a:pt x="604" y="62"/>
                  </a:cubicBezTo>
                  <a:cubicBezTo>
                    <a:pt x="613" y="88"/>
                    <a:pt x="598" y="125"/>
                    <a:pt x="574" y="144"/>
                  </a:cubicBezTo>
                  <a:cubicBezTo>
                    <a:pt x="513" y="193"/>
                    <a:pt x="453" y="243"/>
                    <a:pt x="393" y="293"/>
                  </a:cubicBezTo>
                  <a:cubicBezTo>
                    <a:pt x="349" y="329"/>
                    <a:pt x="305" y="364"/>
                    <a:pt x="261" y="400"/>
                  </a:cubicBezTo>
                  <a:cubicBezTo>
                    <a:pt x="225" y="430"/>
                    <a:pt x="188" y="460"/>
                    <a:pt x="153" y="491"/>
                  </a:cubicBezTo>
                  <a:cubicBezTo>
                    <a:pt x="118" y="521"/>
                    <a:pt x="76" y="525"/>
                    <a:pt x="47" y="506"/>
                  </a:cubicBezTo>
                  <a:cubicBezTo>
                    <a:pt x="3" y="477"/>
                    <a:pt x="0" y="413"/>
                    <a:pt x="41" y="380"/>
                  </a:cubicBezTo>
                  <a:cubicBezTo>
                    <a:pt x="116" y="319"/>
                    <a:pt x="191" y="258"/>
                    <a:pt x="266" y="197"/>
                  </a:cubicBezTo>
                  <a:cubicBezTo>
                    <a:pt x="335" y="140"/>
                    <a:pt x="402" y="83"/>
                    <a:pt x="471" y="28"/>
                  </a:cubicBezTo>
                  <a:cubicBezTo>
                    <a:pt x="487" y="15"/>
                    <a:pt x="508" y="9"/>
                    <a:pt x="526" y="0"/>
                  </a:cubicBezTo>
                  <a:cubicBezTo>
                    <a:pt x="527" y="2"/>
                    <a:pt x="528" y="3"/>
                    <a:pt x="529"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2" name="Google Shape;105;p2">
              <a:extLst>
                <a:ext uri="{FF2B5EF4-FFF2-40B4-BE49-F238E27FC236}">
                  <a16:creationId xmlns:a16="http://schemas.microsoft.com/office/drawing/2014/main" id="{B10E9F73-87C6-4532-B83D-AB2DDFC511D3}"/>
                </a:ext>
              </a:extLst>
            </p:cNvPr>
            <p:cNvSpPr/>
            <p:nvPr/>
          </p:nvSpPr>
          <p:spPr>
            <a:xfrm>
              <a:off x="6759416" y="1345460"/>
              <a:ext cx="391331" cy="571164"/>
            </a:xfrm>
            <a:custGeom>
              <a:avLst/>
              <a:gdLst/>
              <a:ahLst/>
              <a:cxnLst/>
              <a:rect l="l" t="t" r="r" b="b"/>
              <a:pathLst>
                <a:path w="461" h="652" extrusionOk="0">
                  <a:moveTo>
                    <a:pt x="370" y="0"/>
                  </a:moveTo>
                  <a:cubicBezTo>
                    <a:pt x="426" y="2"/>
                    <a:pt x="461" y="55"/>
                    <a:pt x="437" y="106"/>
                  </a:cubicBezTo>
                  <a:cubicBezTo>
                    <a:pt x="422" y="140"/>
                    <a:pt x="402" y="172"/>
                    <a:pt x="384" y="204"/>
                  </a:cubicBezTo>
                  <a:cubicBezTo>
                    <a:pt x="353" y="260"/>
                    <a:pt x="321" y="315"/>
                    <a:pt x="289" y="371"/>
                  </a:cubicBezTo>
                  <a:cubicBezTo>
                    <a:pt x="253" y="433"/>
                    <a:pt x="217" y="494"/>
                    <a:pt x="180" y="556"/>
                  </a:cubicBezTo>
                  <a:cubicBezTo>
                    <a:pt x="167" y="578"/>
                    <a:pt x="156" y="601"/>
                    <a:pt x="139" y="621"/>
                  </a:cubicBezTo>
                  <a:cubicBezTo>
                    <a:pt x="116" y="649"/>
                    <a:pt x="75" y="652"/>
                    <a:pt x="41" y="632"/>
                  </a:cubicBezTo>
                  <a:cubicBezTo>
                    <a:pt x="15" y="617"/>
                    <a:pt x="0" y="578"/>
                    <a:pt x="11" y="547"/>
                  </a:cubicBezTo>
                  <a:cubicBezTo>
                    <a:pt x="19" y="526"/>
                    <a:pt x="30" y="507"/>
                    <a:pt x="41" y="488"/>
                  </a:cubicBezTo>
                  <a:cubicBezTo>
                    <a:pt x="79" y="421"/>
                    <a:pt x="117" y="354"/>
                    <a:pt x="156" y="287"/>
                  </a:cubicBezTo>
                  <a:cubicBezTo>
                    <a:pt x="192" y="224"/>
                    <a:pt x="229" y="162"/>
                    <a:pt x="265" y="100"/>
                  </a:cubicBezTo>
                  <a:cubicBezTo>
                    <a:pt x="277" y="78"/>
                    <a:pt x="289" y="56"/>
                    <a:pt x="303" y="35"/>
                  </a:cubicBezTo>
                  <a:cubicBezTo>
                    <a:pt x="320" y="9"/>
                    <a:pt x="339" y="0"/>
                    <a:pt x="37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3" name="Google Shape;106;p2">
              <a:extLst>
                <a:ext uri="{FF2B5EF4-FFF2-40B4-BE49-F238E27FC236}">
                  <a16:creationId xmlns:a16="http://schemas.microsoft.com/office/drawing/2014/main" id="{FFB54B63-F3FB-4FB6-9E62-5024E6364B5A}"/>
                </a:ext>
              </a:extLst>
            </p:cNvPr>
            <p:cNvSpPr/>
            <p:nvPr/>
          </p:nvSpPr>
          <p:spPr>
            <a:xfrm>
              <a:off x="5178747" y="1378514"/>
              <a:ext cx="370870" cy="576453"/>
            </a:xfrm>
            <a:custGeom>
              <a:avLst/>
              <a:gdLst/>
              <a:ahLst/>
              <a:cxnLst/>
              <a:rect l="l" t="t" r="r" b="b"/>
              <a:pathLst>
                <a:path w="438" h="660" extrusionOk="0">
                  <a:moveTo>
                    <a:pt x="81" y="4"/>
                  </a:moveTo>
                  <a:cubicBezTo>
                    <a:pt x="116" y="3"/>
                    <a:pt x="137" y="18"/>
                    <a:pt x="152" y="45"/>
                  </a:cubicBezTo>
                  <a:cubicBezTo>
                    <a:pt x="196" y="123"/>
                    <a:pt x="241" y="202"/>
                    <a:pt x="285" y="281"/>
                  </a:cubicBezTo>
                  <a:cubicBezTo>
                    <a:pt x="327" y="357"/>
                    <a:pt x="369" y="433"/>
                    <a:pt x="410" y="509"/>
                  </a:cubicBezTo>
                  <a:cubicBezTo>
                    <a:pt x="421" y="530"/>
                    <a:pt x="432" y="553"/>
                    <a:pt x="434" y="575"/>
                  </a:cubicBezTo>
                  <a:cubicBezTo>
                    <a:pt x="438" y="612"/>
                    <a:pt x="412" y="642"/>
                    <a:pt x="379" y="651"/>
                  </a:cubicBezTo>
                  <a:cubicBezTo>
                    <a:pt x="346" y="660"/>
                    <a:pt x="306" y="641"/>
                    <a:pt x="289" y="610"/>
                  </a:cubicBezTo>
                  <a:cubicBezTo>
                    <a:pt x="260" y="556"/>
                    <a:pt x="230" y="502"/>
                    <a:pt x="200" y="449"/>
                  </a:cubicBezTo>
                  <a:cubicBezTo>
                    <a:pt x="169" y="393"/>
                    <a:pt x="139" y="337"/>
                    <a:pt x="108" y="282"/>
                  </a:cubicBezTo>
                  <a:cubicBezTo>
                    <a:pt x="78" y="229"/>
                    <a:pt x="47" y="175"/>
                    <a:pt x="17" y="122"/>
                  </a:cubicBezTo>
                  <a:cubicBezTo>
                    <a:pt x="2" y="95"/>
                    <a:pt x="0" y="66"/>
                    <a:pt x="16" y="40"/>
                  </a:cubicBezTo>
                  <a:cubicBezTo>
                    <a:pt x="31" y="15"/>
                    <a:pt x="53" y="0"/>
                    <a:pt x="8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4" name="Google Shape;107;p2">
              <a:extLst>
                <a:ext uri="{FF2B5EF4-FFF2-40B4-BE49-F238E27FC236}">
                  <a16:creationId xmlns:a16="http://schemas.microsoft.com/office/drawing/2014/main" id="{43FF8341-1563-4004-9CD8-682D12A2BC7C}"/>
                </a:ext>
              </a:extLst>
            </p:cNvPr>
            <p:cNvSpPr/>
            <p:nvPr/>
          </p:nvSpPr>
          <p:spPr>
            <a:xfrm>
              <a:off x="7114940" y="3801994"/>
              <a:ext cx="521774" cy="452171"/>
            </a:xfrm>
            <a:custGeom>
              <a:avLst/>
              <a:gdLst/>
              <a:ahLst/>
              <a:cxnLst/>
              <a:rect l="l" t="t" r="r" b="b"/>
              <a:pathLst>
                <a:path w="618" h="516" extrusionOk="0">
                  <a:moveTo>
                    <a:pt x="528" y="516"/>
                  </a:moveTo>
                  <a:cubicBezTo>
                    <a:pt x="511" y="508"/>
                    <a:pt x="493" y="504"/>
                    <a:pt x="479" y="493"/>
                  </a:cubicBezTo>
                  <a:cubicBezTo>
                    <a:pt x="397" y="430"/>
                    <a:pt x="315" y="366"/>
                    <a:pt x="233" y="302"/>
                  </a:cubicBezTo>
                  <a:cubicBezTo>
                    <a:pt x="179" y="259"/>
                    <a:pt x="125" y="216"/>
                    <a:pt x="70" y="172"/>
                  </a:cubicBezTo>
                  <a:cubicBezTo>
                    <a:pt x="55" y="160"/>
                    <a:pt x="39" y="149"/>
                    <a:pt x="27" y="136"/>
                  </a:cubicBezTo>
                  <a:cubicBezTo>
                    <a:pt x="0" y="106"/>
                    <a:pt x="1" y="60"/>
                    <a:pt x="28" y="31"/>
                  </a:cubicBezTo>
                  <a:cubicBezTo>
                    <a:pt x="54" y="4"/>
                    <a:pt x="100" y="0"/>
                    <a:pt x="131" y="24"/>
                  </a:cubicBezTo>
                  <a:cubicBezTo>
                    <a:pt x="190" y="70"/>
                    <a:pt x="249" y="117"/>
                    <a:pt x="308" y="163"/>
                  </a:cubicBezTo>
                  <a:cubicBezTo>
                    <a:pt x="378" y="217"/>
                    <a:pt x="449" y="272"/>
                    <a:pt x="519" y="327"/>
                  </a:cubicBezTo>
                  <a:cubicBezTo>
                    <a:pt x="540" y="343"/>
                    <a:pt x="560" y="361"/>
                    <a:pt x="581" y="377"/>
                  </a:cubicBezTo>
                  <a:cubicBezTo>
                    <a:pt x="613" y="403"/>
                    <a:pt x="618" y="463"/>
                    <a:pt x="580" y="495"/>
                  </a:cubicBezTo>
                  <a:cubicBezTo>
                    <a:pt x="566" y="506"/>
                    <a:pt x="547" y="509"/>
                    <a:pt x="528" y="5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5" name="Google Shape;108;p2">
              <a:extLst>
                <a:ext uri="{FF2B5EF4-FFF2-40B4-BE49-F238E27FC236}">
                  <a16:creationId xmlns:a16="http://schemas.microsoft.com/office/drawing/2014/main" id="{9CDF1111-29CD-472A-8AA3-1E469CCAA93B}"/>
                </a:ext>
              </a:extLst>
            </p:cNvPr>
            <p:cNvSpPr/>
            <p:nvPr/>
          </p:nvSpPr>
          <p:spPr>
            <a:xfrm>
              <a:off x="7398845" y="2630579"/>
              <a:ext cx="608736" cy="239308"/>
            </a:xfrm>
            <a:custGeom>
              <a:avLst/>
              <a:gdLst/>
              <a:ahLst/>
              <a:cxnLst/>
              <a:rect l="l" t="t" r="r" b="b"/>
              <a:pathLst>
                <a:path w="718" h="273" extrusionOk="0">
                  <a:moveTo>
                    <a:pt x="717" y="86"/>
                  </a:moveTo>
                  <a:cubicBezTo>
                    <a:pt x="716" y="117"/>
                    <a:pt x="696" y="147"/>
                    <a:pt x="666" y="155"/>
                  </a:cubicBezTo>
                  <a:cubicBezTo>
                    <a:pt x="637" y="164"/>
                    <a:pt x="606" y="169"/>
                    <a:pt x="576" y="175"/>
                  </a:cubicBezTo>
                  <a:cubicBezTo>
                    <a:pt x="498" y="191"/>
                    <a:pt x="420" y="207"/>
                    <a:pt x="342" y="222"/>
                  </a:cubicBezTo>
                  <a:cubicBezTo>
                    <a:pt x="286" y="233"/>
                    <a:pt x="230" y="243"/>
                    <a:pt x="174" y="253"/>
                  </a:cubicBezTo>
                  <a:cubicBezTo>
                    <a:pt x="147" y="258"/>
                    <a:pt x="120" y="264"/>
                    <a:pt x="93" y="268"/>
                  </a:cubicBezTo>
                  <a:cubicBezTo>
                    <a:pt x="62" y="273"/>
                    <a:pt x="35" y="263"/>
                    <a:pt x="17" y="236"/>
                  </a:cubicBezTo>
                  <a:cubicBezTo>
                    <a:pt x="0" y="210"/>
                    <a:pt x="1" y="180"/>
                    <a:pt x="14" y="154"/>
                  </a:cubicBezTo>
                  <a:cubicBezTo>
                    <a:pt x="23" y="137"/>
                    <a:pt x="39" y="124"/>
                    <a:pt x="60" y="120"/>
                  </a:cubicBezTo>
                  <a:cubicBezTo>
                    <a:pt x="125" y="107"/>
                    <a:pt x="191" y="94"/>
                    <a:pt x="256" y="81"/>
                  </a:cubicBezTo>
                  <a:cubicBezTo>
                    <a:pt x="333" y="65"/>
                    <a:pt x="410" y="49"/>
                    <a:pt x="488" y="33"/>
                  </a:cubicBezTo>
                  <a:cubicBezTo>
                    <a:pt x="534" y="24"/>
                    <a:pt x="581" y="16"/>
                    <a:pt x="627" y="9"/>
                  </a:cubicBezTo>
                  <a:cubicBezTo>
                    <a:pt x="686" y="0"/>
                    <a:pt x="718" y="49"/>
                    <a:pt x="71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6" name="Google Shape;109;p2">
              <a:extLst>
                <a:ext uri="{FF2B5EF4-FFF2-40B4-BE49-F238E27FC236}">
                  <a16:creationId xmlns:a16="http://schemas.microsoft.com/office/drawing/2014/main" id="{810AF308-1837-4480-9277-97560869FE30}"/>
                </a:ext>
              </a:extLst>
            </p:cNvPr>
            <p:cNvSpPr/>
            <p:nvPr/>
          </p:nvSpPr>
          <p:spPr>
            <a:xfrm>
              <a:off x="4301450" y="2692720"/>
              <a:ext cx="618968" cy="211542"/>
            </a:xfrm>
            <a:custGeom>
              <a:avLst/>
              <a:gdLst/>
              <a:ahLst/>
              <a:cxnLst/>
              <a:rect l="l" t="t" r="r" b="b"/>
              <a:pathLst>
                <a:path w="728" h="242" extrusionOk="0">
                  <a:moveTo>
                    <a:pt x="632" y="242"/>
                  </a:moveTo>
                  <a:cubicBezTo>
                    <a:pt x="605" y="238"/>
                    <a:pt x="568" y="232"/>
                    <a:pt x="531" y="226"/>
                  </a:cubicBezTo>
                  <a:cubicBezTo>
                    <a:pt x="509" y="223"/>
                    <a:pt x="487" y="218"/>
                    <a:pt x="466" y="215"/>
                  </a:cubicBezTo>
                  <a:cubicBezTo>
                    <a:pt x="410" y="207"/>
                    <a:pt x="354" y="200"/>
                    <a:pt x="298" y="192"/>
                  </a:cubicBezTo>
                  <a:cubicBezTo>
                    <a:pt x="220" y="180"/>
                    <a:pt x="142" y="167"/>
                    <a:pt x="64" y="154"/>
                  </a:cubicBezTo>
                  <a:cubicBezTo>
                    <a:pt x="37" y="149"/>
                    <a:pt x="9" y="118"/>
                    <a:pt x="4" y="88"/>
                  </a:cubicBezTo>
                  <a:cubicBezTo>
                    <a:pt x="0" y="59"/>
                    <a:pt x="18" y="22"/>
                    <a:pt x="46" y="11"/>
                  </a:cubicBezTo>
                  <a:cubicBezTo>
                    <a:pt x="62" y="4"/>
                    <a:pt x="81" y="0"/>
                    <a:pt x="98" y="2"/>
                  </a:cubicBezTo>
                  <a:cubicBezTo>
                    <a:pt x="181" y="14"/>
                    <a:pt x="263" y="27"/>
                    <a:pt x="346" y="40"/>
                  </a:cubicBezTo>
                  <a:cubicBezTo>
                    <a:pt x="415" y="51"/>
                    <a:pt x="484" y="63"/>
                    <a:pt x="553" y="74"/>
                  </a:cubicBezTo>
                  <a:cubicBezTo>
                    <a:pt x="586" y="80"/>
                    <a:pt x="620" y="85"/>
                    <a:pt x="654" y="89"/>
                  </a:cubicBezTo>
                  <a:cubicBezTo>
                    <a:pt x="707" y="97"/>
                    <a:pt x="728" y="145"/>
                    <a:pt x="716" y="190"/>
                  </a:cubicBezTo>
                  <a:cubicBezTo>
                    <a:pt x="707" y="222"/>
                    <a:pt x="679" y="242"/>
                    <a:pt x="632" y="2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7" name="Google Shape;110;p2">
              <a:extLst>
                <a:ext uri="{FF2B5EF4-FFF2-40B4-BE49-F238E27FC236}">
                  <a16:creationId xmlns:a16="http://schemas.microsoft.com/office/drawing/2014/main" id="{83B4E3CD-2C0B-4756-890A-9C4B470A5FD0}"/>
                </a:ext>
              </a:extLst>
            </p:cNvPr>
            <p:cNvSpPr/>
            <p:nvPr/>
          </p:nvSpPr>
          <p:spPr>
            <a:xfrm>
              <a:off x="5613559" y="2597526"/>
              <a:ext cx="363196" cy="879223"/>
            </a:xfrm>
            <a:custGeom>
              <a:avLst/>
              <a:gdLst/>
              <a:ahLst/>
              <a:cxnLst/>
              <a:rect l="l" t="t" r="r" b="b"/>
              <a:pathLst>
                <a:path w="431" h="1005" extrusionOk="0">
                  <a:moveTo>
                    <a:pt x="0" y="579"/>
                  </a:moveTo>
                  <a:cubicBezTo>
                    <a:pt x="1" y="484"/>
                    <a:pt x="16" y="408"/>
                    <a:pt x="45" y="334"/>
                  </a:cubicBezTo>
                  <a:cubicBezTo>
                    <a:pt x="82" y="241"/>
                    <a:pt x="136" y="160"/>
                    <a:pt x="210" y="93"/>
                  </a:cubicBezTo>
                  <a:cubicBezTo>
                    <a:pt x="247" y="58"/>
                    <a:pt x="290" y="31"/>
                    <a:pt x="338" y="13"/>
                  </a:cubicBezTo>
                  <a:cubicBezTo>
                    <a:pt x="373" y="0"/>
                    <a:pt x="402" y="14"/>
                    <a:pt x="420" y="52"/>
                  </a:cubicBezTo>
                  <a:cubicBezTo>
                    <a:pt x="431" y="76"/>
                    <a:pt x="417" y="114"/>
                    <a:pt x="385" y="128"/>
                  </a:cubicBezTo>
                  <a:cubicBezTo>
                    <a:pt x="328" y="152"/>
                    <a:pt x="284" y="190"/>
                    <a:pt x="244" y="238"/>
                  </a:cubicBezTo>
                  <a:cubicBezTo>
                    <a:pt x="204" y="287"/>
                    <a:pt x="174" y="340"/>
                    <a:pt x="153" y="399"/>
                  </a:cubicBezTo>
                  <a:cubicBezTo>
                    <a:pt x="118" y="493"/>
                    <a:pt x="114" y="589"/>
                    <a:pt x="139" y="686"/>
                  </a:cubicBezTo>
                  <a:cubicBezTo>
                    <a:pt x="159" y="766"/>
                    <a:pt x="202" y="835"/>
                    <a:pt x="259" y="895"/>
                  </a:cubicBezTo>
                  <a:cubicBezTo>
                    <a:pt x="279" y="916"/>
                    <a:pt x="279" y="959"/>
                    <a:pt x="258" y="979"/>
                  </a:cubicBezTo>
                  <a:cubicBezTo>
                    <a:pt x="233" y="1004"/>
                    <a:pt x="192" y="1005"/>
                    <a:pt x="170" y="982"/>
                  </a:cubicBezTo>
                  <a:cubicBezTo>
                    <a:pt x="115" y="924"/>
                    <a:pt x="72" y="858"/>
                    <a:pt x="42" y="784"/>
                  </a:cubicBezTo>
                  <a:cubicBezTo>
                    <a:pt x="13" y="713"/>
                    <a:pt x="1" y="639"/>
                    <a:pt x="0" y="5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grpSp>
      <p:sp>
        <p:nvSpPr>
          <p:cNvPr id="40" name="TextBox 9">
            <a:extLst>
              <a:ext uri="{FF2B5EF4-FFF2-40B4-BE49-F238E27FC236}">
                <a16:creationId xmlns:a16="http://schemas.microsoft.com/office/drawing/2014/main" id="{0A16CD45-7019-4F40-A334-14D421364025}"/>
              </a:ext>
            </a:extLst>
          </p:cNvPr>
          <p:cNvSpPr txBox="1"/>
          <p:nvPr/>
        </p:nvSpPr>
        <p:spPr>
          <a:xfrm>
            <a:off x="4370404" y="3050558"/>
            <a:ext cx="3687741"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Diagrammes de cas d’utilisation</a:t>
            </a:r>
            <a:endParaRPr lang="en-US" sz="1400" dirty="0">
              <a:latin typeface="Times New Roman" panose="02020603050405020304" pitchFamily="18" charset="0"/>
              <a:cs typeface="Times New Roman" panose="02020603050405020304" pitchFamily="18" charset="0"/>
            </a:endParaRPr>
          </a:p>
        </p:txBody>
      </p:sp>
      <p:sp>
        <p:nvSpPr>
          <p:cNvPr id="41" name="TextBox 9">
            <a:extLst>
              <a:ext uri="{FF2B5EF4-FFF2-40B4-BE49-F238E27FC236}">
                <a16:creationId xmlns:a16="http://schemas.microsoft.com/office/drawing/2014/main" id="{C809C591-8EB5-4778-84A6-A9DDBB52CFC3}"/>
              </a:ext>
            </a:extLst>
          </p:cNvPr>
          <p:cNvSpPr txBox="1"/>
          <p:nvPr/>
        </p:nvSpPr>
        <p:spPr>
          <a:xfrm>
            <a:off x="4004543" y="3705831"/>
            <a:ext cx="3687734"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Diagramme de séquence</a:t>
            </a:r>
            <a:endParaRPr lang="en-US" sz="1400" dirty="0">
              <a:latin typeface="Times New Roman" panose="02020603050405020304" pitchFamily="18" charset="0"/>
              <a:cs typeface="Times New Roman" panose="02020603050405020304" pitchFamily="18" charset="0"/>
            </a:endParaRPr>
          </a:p>
        </p:txBody>
      </p:sp>
      <p:sp>
        <p:nvSpPr>
          <p:cNvPr id="14" name="Rectangle à coins arrondis 11">
            <a:extLst>
              <a:ext uri="{FF2B5EF4-FFF2-40B4-BE49-F238E27FC236}">
                <a16:creationId xmlns:a16="http://schemas.microsoft.com/office/drawing/2014/main" id="{88AE4109-E2A8-8FCC-2ED3-AC889FDCBD5F}"/>
              </a:ext>
            </a:extLst>
          </p:cNvPr>
          <p:cNvSpPr/>
          <p:nvPr/>
        </p:nvSpPr>
        <p:spPr>
          <a:xfrm>
            <a:off x="4147841" y="4518599"/>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767171"/>
              </a:solidFill>
            </a:endParaRPr>
          </a:p>
        </p:txBody>
      </p:sp>
      <p:sp>
        <p:nvSpPr>
          <p:cNvPr id="16" name="TextBox 9">
            <a:extLst>
              <a:ext uri="{FF2B5EF4-FFF2-40B4-BE49-F238E27FC236}">
                <a16:creationId xmlns:a16="http://schemas.microsoft.com/office/drawing/2014/main" id="{C4950B7E-DE34-D4A0-0BB4-EF4A82AADA32}"/>
              </a:ext>
            </a:extLst>
          </p:cNvPr>
          <p:cNvSpPr txBox="1"/>
          <p:nvPr/>
        </p:nvSpPr>
        <p:spPr>
          <a:xfrm>
            <a:off x="4034150" y="4399412"/>
            <a:ext cx="3687734"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Diagramme d’architecture</a:t>
            </a:r>
            <a:endParaRPr lang="en-US" sz="1400" dirty="0">
              <a:latin typeface="Times New Roman" panose="02020603050405020304" pitchFamily="18" charset="0"/>
              <a:cs typeface="Times New Roman" panose="02020603050405020304" pitchFamily="18" charset="0"/>
            </a:endParaRPr>
          </a:p>
        </p:txBody>
      </p:sp>
      <p:cxnSp>
        <p:nvCxnSpPr>
          <p:cNvPr id="19" name="Connecteur droit 18">
            <a:extLst>
              <a:ext uri="{FF2B5EF4-FFF2-40B4-BE49-F238E27FC236}">
                <a16:creationId xmlns:a16="http://schemas.microsoft.com/office/drawing/2014/main" id="{CB37397A-4E63-3935-0C23-2B2CFB3E6A0B}"/>
              </a:ext>
            </a:extLst>
          </p:cNvPr>
          <p:cNvCxnSpPr>
            <a:cxnSpLocks/>
            <a:endCxn id="14" idx="0"/>
          </p:cNvCxnSpPr>
          <p:nvPr/>
        </p:nvCxnSpPr>
        <p:spPr>
          <a:xfrm flipH="1">
            <a:off x="4237841" y="3960926"/>
            <a:ext cx="12620" cy="557673"/>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458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4978507" y="1325707"/>
            <a:ext cx="197800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4493584" y="979318"/>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séquence</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15</a:t>
            </a:fld>
            <a:endParaRPr lang="fr-FR" dirty="0"/>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850917" y="1308121"/>
            <a:ext cx="2309630"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268369" y="929429"/>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de cas d’utilisation 1</a:t>
            </a:r>
            <a:endParaRPr lang="en-US" sz="1400" b="1" dirty="0">
              <a:latin typeface="Century Gothic" panose="020B0502020202020204" pitchFamily="34" charset="0"/>
            </a:endParaRPr>
          </a:p>
        </p:txBody>
      </p:sp>
      <p:sp>
        <p:nvSpPr>
          <p:cNvPr id="22" name="ZoneTexte 36">
            <a:extLst>
              <a:ext uri="{FF2B5EF4-FFF2-40B4-BE49-F238E27FC236}">
                <a16:creationId xmlns:a16="http://schemas.microsoft.com/office/drawing/2014/main" id="{6E8E6B59-48B6-4AC9-9BF5-F2F38F1755C1}"/>
              </a:ext>
            </a:extLst>
          </p:cNvPr>
          <p:cNvSpPr txBox="1">
            <a:spLocks noChangeArrowheads="1"/>
          </p:cNvSpPr>
          <p:nvPr/>
        </p:nvSpPr>
        <p:spPr>
          <a:xfrm>
            <a:off x="4660079" y="159372"/>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23" name="Freeform 69" descr="&lt;LOGICA_QUOTE_LEFT&gt;">
            <a:extLst>
              <a:ext uri="{FF2B5EF4-FFF2-40B4-BE49-F238E27FC236}">
                <a16:creationId xmlns:a16="http://schemas.microsoft.com/office/drawing/2014/main" id="{5EC40272-7B1A-4ED8-835E-AB4687F83F74}"/>
              </a:ext>
            </a:extLst>
          </p:cNvPr>
          <p:cNvSpPr>
            <a:spLocks/>
          </p:cNvSpPr>
          <p:nvPr/>
        </p:nvSpPr>
        <p:spPr bwMode="gray">
          <a:xfrm>
            <a:off x="4518490" y="182358"/>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4" name="Freeform 70" descr="&lt;LOGICA_QUOTE_RIGHT&gt;">
            <a:extLst>
              <a:ext uri="{FF2B5EF4-FFF2-40B4-BE49-F238E27FC236}">
                <a16:creationId xmlns:a16="http://schemas.microsoft.com/office/drawing/2014/main" id="{2C0014EE-F01B-4E2E-ABE4-419BC27B8C57}"/>
              </a:ext>
            </a:extLst>
          </p:cNvPr>
          <p:cNvSpPr>
            <a:spLocks/>
          </p:cNvSpPr>
          <p:nvPr/>
        </p:nvSpPr>
        <p:spPr bwMode="gray">
          <a:xfrm>
            <a:off x="6807927" y="137252"/>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 name="Chevron 1">
            <a:extLst>
              <a:ext uri="{FF2B5EF4-FFF2-40B4-BE49-F238E27FC236}">
                <a16:creationId xmlns:a16="http://schemas.microsoft.com/office/drawing/2014/main" id="{435A70A2-6AEE-25D8-D7B1-DCCFBBDEE1C0}"/>
              </a:ext>
            </a:extLst>
          </p:cNvPr>
          <p:cNvSpPr/>
          <p:nvPr/>
        </p:nvSpPr>
        <p:spPr>
          <a:xfrm>
            <a:off x="9179012" y="1277109"/>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5" name="TextBox 9">
            <a:extLst>
              <a:ext uri="{FF2B5EF4-FFF2-40B4-BE49-F238E27FC236}">
                <a16:creationId xmlns:a16="http://schemas.microsoft.com/office/drawing/2014/main" id="{AA7236B1-B177-A75B-CB52-6D6142BC9D93}"/>
              </a:ext>
            </a:extLst>
          </p:cNvPr>
          <p:cNvSpPr txBox="1"/>
          <p:nvPr/>
        </p:nvSpPr>
        <p:spPr>
          <a:xfrm>
            <a:off x="8774474" y="937715"/>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d’architecture</a:t>
            </a:r>
            <a:endParaRPr lang="en-US" sz="1400" dirty="0">
              <a:solidFill>
                <a:srgbClr val="767171"/>
              </a:solidFill>
              <a:latin typeface="Century Gothic" panose="020B0502020202020204" pitchFamily="34" charset="0"/>
            </a:endParaRPr>
          </a:p>
        </p:txBody>
      </p:sp>
      <p:pic>
        <p:nvPicPr>
          <p:cNvPr id="6" name="Image 5">
            <a:extLst>
              <a:ext uri="{FF2B5EF4-FFF2-40B4-BE49-F238E27FC236}">
                <a16:creationId xmlns:a16="http://schemas.microsoft.com/office/drawing/2014/main" id="{5F742E6A-A7BD-7247-090F-46FE3C5893FD}"/>
              </a:ext>
            </a:extLst>
          </p:cNvPr>
          <p:cNvPicPr>
            <a:picLocks noChangeAspect="1"/>
          </p:cNvPicPr>
          <p:nvPr/>
        </p:nvPicPr>
        <p:blipFill>
          <a:blip r:embed="rId3"/>
          <a:stretch>
            <a:fillRect/>
          </a:stretch>
        </p:blipFill>
        <p:spPr>
          <a:xfrm>
            <a:off x="2003855" y="1879517"/>
            <a:ext cx="8303740" cy="4049054"/>
          </a:xfrm>
          <a:prstGeom prst="rect">
            <a:avLst/>
          </a:prstGeom>
        </p:spPr>
      </p:pic>
    </p:spTree>
    <p:extLst>
      <p:ext uri="{BB962C8B-B14F-4D97-AF65-F5344CB8AC3E}">
        <p14:creationId xmlns:p14="http://schemas.microsoft.com/office/powerpoint/2010/main" val="92034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 calcmode="lin" valueType="num">
                                      <p:cBhvr>
                                        <p:cTn id="10" dur="1000" fill="hold"/>
                                        <p:tgtEl>
                                          <p:spTgt spid="23"/>
                                        </p:tgtEl>
                                        <p:attrNameLst>
                                          <p:attrName>ppt_w</p:attrName>
                                        </p:attrNameLst>
                                      </p:cBhvr>
                                      <p:tavLst>
                                        <p:tav tm="0">
                                          <p:val>
                                            <p:fltVal val="0"/>
                                          </p:val>
                                        </p:tav>
                                        <p:tav tm="100000">
                                          <p:val>
                                            <p:strVal val="#ppt_w"/>
                                          </p:val>
                                        </p:tav>
                                      </p:tavLst>
                                    </p:anim>
                                    <p:anim calcmode="lin" valueType="num">
                                      <p:cBhvr>
                                        <p:cTn id="11" dur="1000" fill="hold"/>
                                        <p:tgtEl>
                                          <p:spTgt spid="23"/>
                                        </p:tgtEl>
                                        <p:attrNameLst>
                                          <p:attrName>ppt_h</p:attrName>
                                        </p:attrNameLst>
                                      </p:cBhvr>
                                      <p:tavLst>
                                        <p:tav tm="0">
                                          <p:val>
                                            <p:fltVal val="0"/>
                                          </p:val>
                                        </p:tav>
                                        <p:tav tm="100000">
                                          <p:val>
                                            <p:strVal val="#ppt_h"/>
                                          </p:val>
                                        </p:tav>
                                      </p:tavLst>
                                    </p:anim>
                                    <p:anim calcmode="lin" valueType="num">
                                      <p:cBhvr>
                                        <p:cTn id="12" dur="1000" fill="hold"/>
                                        <p:tgtEl>
                                          <p:spTgt spid="23"/>
                                        </p:tgtEl>
                                        <p:attrNameLst>
                                          <p:attrName>style.rotation</p:attrName>
                                        </p:attrNameLst>
                                      </p:cBhvr>
                                      <p:tavLst>
                                        <p:tav tm="0">
                                          <p:val>
                                            <p:fltVal val="90"/>
                                          </p:val>
                                        </p:tav>
                                        <p:tav tm="100000">
                                          <p:val>
                                            <p:fltVal val="0"/>
                                          </p:val>
                                        </p:tav>
                                      </p:tavLst>
                                    </p:anim>
                                    <p:animEffect transition="in" filter="fade">
                                      <p:cBhvr>
                                        <p:cTn id="13" dur="1000"/>
                                        <p:tgtEl>
                                          <p:spTgt spid="23"/>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cBhvr>
                                        <p:cTn id="16" dur="1000" fill="hold"/>
                                        <p:tgtEl>
                                          <p:spTgt spid="24"/>
                                        </p:tgtEl>
                                        <p:attrNameLst>
                                          <p:attrName>ppt_w</p:attrName>
                                        </p:attrNameLst>
                                      </p:cBhvr>
                                      <p:tavLst>
                                        <p:tav tm="0">
                                          <p:val>
                                            <p:fltVal val="0"/>
                                          </p:val>
                                        </p:tav>
                                        <p:tav tm="100000">
                                          <p:val>
                                            <p:strVal val="#ppt_w"/>
                                          </p:val>
                                        </p:tav>
                                      </p:tavLst>
                                    </p:anim>
                                    <p:anim calcmode="lin" valueType="num">
                                      <p:cBhvr>
                                        <p:cTn id="17" dur="1000" fill="hold"/>
                                        <p:tgtEl>
                                          <p:spTgt spid="24"/>
                                        </p:tgtEl>
                                        <p:attrNameLst>
                                          <p:attrName>ppt_h</p:attrName>
                                        </p:attrNameLst>
                                      </p:cBhvr>
                                      <p:tavLst>
                                        <p:tav tm="0">
                                          <p:val>
                                            <p:fltVal val="0"/>
                                          </p:val>
                                        </p:tav>
                                        <p:tav tm="100000">
                                          <p:val>
                                            <p:strVal val="#ppt_h"/>
                                          </p:val>
                                        </p:tav>
                                      </p:tavLst>
                                    </p:anim>
                                    <p:anim calcmode="lin" valueType="num">
                                      <p:cBhvr>
                                        <p:cTn id="18" dur="1000" fill="hold"/>
                                        <p:tgtEl>
                                          <p:spTgt spid="24"/>
                                        </p:tgtEl>
                                        <p:attrNameLst>
                                          <p:attrName>style.rotation</p:attrName>
                                        </p:attrNameLst>
                                      </p:cBhvr>
                                      <p:tavLst>
                                        <p:tav tm="0">
                                          <p:val>
                                            <p:fltVal val="90"/>
                                          </p:val>
                                        </p:tav>
                                        <p:tav tm="100000">
                                          <p:val>
                                            <p:fltVal val="0"/>
                                          </p:val>
                                        </p:tav>
                                      </p:tavLst>
                                    </p:anim>
                                    <p:animEffect transition="in" filter="fade">
                                      <p:cBhvr>
                                        <p:cTn id="19" dur="1000"/>
                                        <p:tgtEl>
                                          <p:spTgt spid="2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3" grpId="0" animBg="1"/>
      <p:bldP spid="24" grpId="0" animBg="1"/>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16</a:t>
            </a:fld>
            <a:endParaRPr lang="fr-FR" dirty="0"/>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845275" y="2179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850917" y="1308121"/>
            <a:ext cx="1978008" cy="121431"/>
          </a:xfrm>
          <a:prstGeom prst="chevron">
            <a:avLst/>
          </a:prstGeom>
          <a:solidFill>
            <a:srgbClr val="5B9BD5"/>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268369" y="929429"/>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de cas d’utilisation 2</a:t>
            </a:r>
            <a:endParaRPr lang="en-US" sz="1400" b="1" dirty="0">
              <a:latin typeface="Century Gothic" panose="020B0502020202020204" pitchFamily="34" charset="0"/>
            </a:endParaRPr>
          </a:p>
        </p:txBody>
      </p:sp>
      <p:sp>
        <p:nvSpPr>
          <p:cNvPr id="22" name="ZoneTexte 36">
            <a:extLst>
              <a:ext uri="{FF2B5EF4-FFF2-40B4-BE49-F238E27FC236}">
                <a16:creationId xmlns:a16="http://schemas.microsoft.com/office/drawing/2014/main" id="{6E8E6B59-48B6-4AC9-9BF5-F2F38F1755C1}"/>
              </a:ext>
            </a:extLst>
          </p:cNvPr>
          <p:cNvSpPr txBox="1">
            <a:spLocks noChangeArrowheads="1"/>
          </p:cNvSpPr>
          <p:nvPr/>
        </p:nvSpPr>
        <p:spPr>
          <a:xfrm>
            <a:off x="4660079" y="159372"/>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23" name="Freeform 69" descr="&lt;LOGICA_QUOTE_LEFT&gt;">
            <a:extLst>
              <a:ext uri="{FF2B5EF4-FFF2-40B4-BE49-F238E27FC236}">
                <a16:creationId xmlns:a16="http://schemas.microsoft.com/office/drawing/2014/main" id="{5EC40272-7B1A-4ED8-835E-AB4687F83F74}"/>
              </a:ext>
            </a:extLst>
          </p:cNvPr>
          <p:cNvSpPr>
            <a:spLocks/>
          </p:cNvSpPr>
          <p:nvPr/>
        </p:nvSpPr>
        <p:spPr bwMode="gray">
          <a:xfrm>
            <a:off x="4518490" y="182358"/>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4" name="Freeform 70" descr="&lt;LOGICA_QUOTE_RIGHT&gt;">
            <a:extLst>
              <a:ext uri="{FF2B5EF4-FFF2-40B4-BE49-F238E27FC236}">
                <a16:creationId xmlns:a16="http://schemas.microsoft.com/office/drawing/2014/main" id="{2C0014EE-F01B-4E2E-ABE4-419BC27B8C57}"/>
              </a:ext>
            </a:extLst>
          </p:cNvPr>
          <p:cNvSpPr>
            <a:spLocks/>
          </p:cNvSpPr>
          <p:nvPr/>
        </p:nvSpPr>
        <p:spPr bwMode="gray">
          <a:xfrm>
            <a:off x="6807927" y="137252"/>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5" name="Chevron 4">
            <a:extLst>
              <a:ext uri="{FF2B5EF4-FFF2-40B4-BE49-F238E27FC236}">
                <a16:creationId xmlns:a16="http://schemas.microsoft.com/office/drawing/2014/main" id="{E2C2B90B-7E50-60B7-69C9-72F39C47C6B3}"/>
              </a:ext>
            </a:extLst>
          </p:cNvPr>
          <p:cNvSpPr/>
          <p:nvPr/>
        </p:nvSpPr>
        <p:spPr>
          <a:xfrm>
            <a:off x="4978507" y="1325707"/>
            <a:ext cx="197800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6" name="TextBox 9">
            <a:extLst>
              <a:ext uri="{FF2B5EF4-FFF2-40B4-BE49-F238E27FC236}">
                <a16:creationId xmlns:a16="http://schemas.microsoft.com/office/drawing/2014/main" id="{8F51BF07-7F38-A72B-7B9A-7F8A944FF3A9}"/>
              </a:ext>
            </a:extLst>
          </p:cNvPr>
          <p:cNvSpPr txBox="1"/>
          <p:nvPr/>
        </p:nvSpPr>
        <p:spPr>
          <a:xfrm>
            <a:off x="4493584" y="979318"/>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séquence</a:t>
            </a:r>
            <a:endParaRPr lang="en-US" sz="1400" dirty="0">
              <a:solidFill>
                <a:srgbClr val="767171"/>
              </a:solidFill>
              <a:latin typeface="Century Gothic" panose="020B0502020202020204" pitchFamily="34" charset="0"/>
            </a:endParaRPr>
          </a:p>
        </p:txBody>
      </p:sp>
      <p:sp>
        <p:nvSpPr>
          <p:cNvPr id="9" name="Espace réservé du numéro de diapositive 2">
            <a:extLst>
              <a:ext uri="{FF2B5EF4-FFF2-40B4-BE49-F238E27FC236}">
                <a16:creationId xmlns:a16="http://schemas.microsoft.com/office/drawing/2014/main" id="{CAD3EE01-65AA-08D4-8F62-B6CFFEA569F4}"/>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00CEF6C-4C03-4B9C-9FCF-77E962022359}" type="slidenum">
              <a:rPr lang="fr-FR" smtClean="0"/>
              <a:pPr/>
              <a:t>16</a:t>
            </a:fld>
            <a:endParaRPr lang="fr-FR" dirty="0"/>
          </a:p>
        </p:txBody>
      </p:sp>
      <p:sp>
        <p:nvSpPr>
          <p:cNvPr id="12" name="Chevron 34">
            <a:extLst>
              <a:ext uri="{FF2B5EF4-FFF2-40B4-BE49-F238E27FC236}">
                <a16:creationId xmlns:a16="http://schemas.microsoft.com/office/drawing/2014/main" id="{918069E7-EB73-105F-76D3-725B0E8312AC}"/>
              </a:ext>
            </a:extLst>
          </p:cNvPr>
          <p:cNvSpPr/>
          <p:nvPr/>
        </p:nvSpPr>
        <p:spPr>
          <a:xfrm>
            <a:off x="634219" y="1308121"/>
            <a:ext cx="2393186" cy="139017"/>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14" name="Chevron 13">
            <a:extLst>
              <a:ext uri="{FF2B5EF4-FFF2-40B4-BE49-F238E27FC236}">
                <a16:creationId xmlns:a16="http://schemas.microsoft.com/office/drawing/2014/main" id="{FCAAD1F1-7A94-8A4D-A7F4-E2B7DBFB29A8}"/>
              </a:ext>
            </a:extLst>
          </p:cNvPr>
          <p:cNvSpPr/>
          <p:nvPr/>
        </p:nvSpPr>
        <p:spPr>
          <a:xfrm>
            <a:off x="9179012" y="1277109"/>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17" name="TextBox 9">
            <a:extLst>
              <a:ext uri="{FF2B5EF4-FFF2-40B4-BE49-F238E27FC236}">
                <a16:creationId xmlns:a16="http://schemas.microsoft.com/office/drawing/2014/main" id="{C0BC5E33-5EF1-82F3-8E47-7902342A7B1B}"/>
              </a:ext>
            </a:extLst>
          </p:cNvPr>
          <p:cNvSpPr txBox="1"/>
          <p:nvPr/>
        </p:nvSpPr>
        <p:spPr>
          <a:xfrm>
            <a:off x="8774474" y="937715"/>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d’architecture</a:t>
            </a:r>
            <a:endParaRPr lang="en-US" sz="1400" dirty="0">
              <a:solidFill>
                <a:srgbClr val="767171"/>
              </a:solidFill>
              <a:latin typeface="Century Gothic" panose="020B0502020202020204" pitchFamily="34" charset="0"/>
            </a:endParaRPr>
          </a:p>
        </p:txBody>
      </p:sp>
      <p:pic>
        <p:nvPicPr>
          <p:cNvPr id="18" name="Image 17">
            <a:extLst>
              <a:ext uri="{FF2B5EF4-FFF2-40B4-BE49-F238E27FC236}">
                <a16:creationId xmlns:a16="http://schemas.microsoft.com/office/drawing/2014/main" id="{F71D0880-3CD6-FBE2-D974-2A0156A51EFB}"/>
              </a:ext>
            </a:extLst>
          </p:cNvPr>
          <p:cNvPicPr>
            <a:picLocks noChangeAspect="1"/>
          </p:cNvPicPr>
          <p:nvPr/>
        </p:nvPicPr>
        <p:blipFill>
          <a:blip r:embed="rId3"/>
          <a:stretch>
            <a:fillRect/>
          </a:stretch>
        </p:blipFill>
        <p:spPr>
          <a:xfrm>
            <a:off x="1945222" y="1808244"/>
            <a:ext cx="8007178" cy="4287337"/>
          </a:xfrm>
          <a:prstGeom prst="rect">
            <a:avLst/>
          </a:prstGeom>
        </p:spPr>
      </p:pic>
    </p:spTree>
    <p:extLst>
      <p:ext uri="{BB962C8B-B14F-4D97-AF65-F5344CB8AC3E}">
        <p14:creationId xmlns:p14="http://schemas.microsoft.com/office/powerpoint/2010/main" val="1827735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90"/>
                                          </p:val>
                                        </p:tav>
                                        <p:tav tm="100000">
                                          <p:val>
                                            <p:fltVal val="0"/>
                                          </p:val>
                                        </p:tav>
                                      </p:tavLst>
                                    </p:anim>
                                    <p:animEffect transition="in" filter="fade">
                                      <p:cBhvr>
                                        <p:cTn id="10" dur="1000"/>
                                        <p:tgtEl>
                                          <p:spTgt spid="23"/>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1000" fill="hold"/>
                                        <p:tgtEl>
                                          <p:spTgt spid="24"/>
                                        </p:tgtEl>
                                        <p:attrNameLst>
                                          <p:attrName>ppt_w</p:attrName>
                                        </p:attrNameLst>
                                      </p:cBhvr>
                                      <p:tavLst>
                                        <p:tav tm="0">
                                          <p:val>
                                            <p:fltVal val="0"/>
                                          </p:val>
                                        </p:tav>
                                        <p:tav tm="100000">
                                          <p:val>
                                            <p:strVal val="#ppt_w"/>
                                          </p:val>
                                        </p:tav>
                                      </p:tavLst>
                                    </p:anim>
                                    <p:anim calcmode="lin" valueType="num">
                                      <p:cBhvr>
                                        <p:cTn id="14" dur="1000" fill="hold"/>
                                        <p:tgtEl>
                                          <p:spTgt spid="24"/>
                                        </p:tgtEl>
                                        <p:attrNameLst>
                                          <p:attrName>ppt_h</p:attrName>
                                        </p:attrNameLst>
                                      </p:cBhvr>
                                      <p:tavLst>
                                        <p:tav tm="0">
                                          <p:val>
                                            <p:fltVal val="0"/>
                                          </p:val>
                                        </p:tav>
                                        <p:tav tm="100000">
                                          <p:val>
                                            <p:strVal val="#ppt_h"/>
                                          </p:val>
                                        </p:tav>
                                      </p:tavLst>
                                    </p:anim>
                                    <p:anim calcmode="lin" valueType="num">
                                      <p:cBhvr>
                                        <p:cTn id="15" dur="1000" fill="hold"/>
                                        <p:tgtEl>
                                          <p:spTgt spid="24"/>
                                        </p:tgtEl>
                                        <p:attrNameLst>
                                          <p:attrName>style.rotation</p:attrName>
                                        </p:attrNameLst>
                                      </p:cBhvr>
                                      <p:tavLst>
                                        <p:tav tm="0">
                                          <p:val>
                                            <p:fltVal val="90"/>
                                          </p:val>
                                        </p:tav>
                                        <p:tav tm="100000">
                                          <p:val>
                                            <p:fltVal val="0"/>
                                          </p:val>
                                        </p:tav>
                                      </p:tavLst>
                                    </p:anim>
                                    <p:animEffect transition="in" filter="fade">
                                      <p:cBhvr>
                                        <p:cTn id="16" dur="1000"/>
                                        <p:tgtEl>
                                          <p:spTgt spid="2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5" grpId="0" animBg="1"/>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ZoneTexte 96">
            <a:extLst>
              <a:ext uri="{FF2B5EF4-FFF2-40B4-BE49-F238E27FC236}">
                <a16:creationId xmlns:a16="http://schemas.microsoft.com/office/drawing/2014/main" id="{E76A6804-F072-223A-B0A9-1BE6E43EEAD4}"/>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39" name="ZoneTexte 42">
            <a:extLst>
              <a:ext uri="{FF2B5EF4-FFF2-40B4-BE49-F238E27FC236}">
                <a16:creationId xmlns:a16="http://schemas.microsoft.com/office/drawing/2014/main" id="{489F254C-0F5C-292C-0313-A7E615EC1D21}"/>
              </a:ext>
            </a:extLst>
          </p:cNvPr>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40" name="ZoneTexte 43">
            <a:extLst>
              <a:ext uri="{FF2B5EF4-FFF2-40B4-BE49-F238E27FC236}">
                <a16:creationId xmlns:a16="http://schemas.microsoft.com/office/drawing/2014/main" id="{C1E45AFD-369D-427E-B228-17E7146D0E66}"/>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cxnSp>
        <p:nvCxnSpPr>
          <p:cNvPr id="41" name="Connecteur droit 40">
            <a:extLst>
              <a:ext uri="{FF2B5EF4-FFF2-40B4-BE49-F238E27FC236}">
                <a16:creationId xmlns:a16="http://schemas.microsoft.com/office/drawing/2014/main" id="{134704AC-9CF1-F1D1-0C4C-520F872D541E}"/>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42" name="Espace réservé du numéro de diapositive 2">
            <a:extLst>
              <a:ext uri="{FF2B5EF4-FFF2-40B4-BE49-F238E27FC236}">
                <a16:creationId xmlns:a16="http://schemas.microsoft.com/office/drawing/2014/main" id="{D3B30455-54F3-D507-48DB-5325A99F49E2}"/>
              </a:ext>
            </a:extLst>
          </p:cNvPr>
          <p:cNvSpPr>
            <a:spLocks noGrp="1"/>
          </p:cNvSpPr>
          <p:nvPr>
            <p:ph type="sldNum" sz="quarter" idx="12"/>
          </p:nvPr>
        </p:nvSpPr>
        <p:spPr>
          <a:xfrm>
            <a:off x="8610600" y="6356350"/>
            <a:ext cx="2743200" cy="365125"/>
          </a:xfrm>
        </p:spPr>
        <p:txBody>
          <a:bodyPr/>
          <a:lstStyle/>
          <a:p>
            <a:fld id="{E00CEF6C-4C03-4B9C-9FCF-77E962022359}" type="slidenum">
              <a:rPr lang="fr-FR" smtClean="0"/>
              <a:t>17</a:t>
            </a:fld>
            <a:endParaRPr lang="fr-FR" dirty="0"/>
          </a:p>
        </p:txBody>
      </p:sp>
      <p:sp>
        <p:nvSpPr>
          <p:cNvPr id="43" name="Rectangle 3">
            <a:extLst>
              <a:ext uri="{FF2B5EF4-FFF2-40B4-BE49-F238E27FC236}">
                <a16:creationId xmlns:a16="http://schemas.microsoft.com/office/drawing/2014/main" id="{21413F6B-D6A8-DAFC-932B-AFA7D1DDA17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44" name="Rectangle 4">
            <a:extLst>
              <a:ext uri="{FF2B5EF4-FFF2-40B4-BE49-F238E27FC236}">
                <a16:creationId xmlns:a16="http://schemas.microsoft.com/office/drawing/2014/main" id="{378A0C47-A612-F1C1-8EC9-324D1954FF01}"/>
              </a:ext>
            </a:extLst>
          </p:cNvPr>
          <p:cNvSpPr>
            <a:spLocks noChangeArrowheads="1"/>
          </p:cNvSpPr>
          <p:nvPr/>
        </p:nvSpPr>
        <p:spPr bwMode="auto">
          <a:xfrm>
            <a:off x="1845275" y="2179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46" name="TextBox 9">
            <a:extLst>
              <a:ext uri="{FF2B5EF4-FFF2-40B4-BE49-F238E27FC236}">
                <a16:creationId xmlns:a16="http://schemas.microsoft.com/office/drawing/2014/main" id="{92D97BAD-4407-6DF5-0562-A22231A49AC6}"/>
              </a:ext>
            </a:extLst>
          </p:cNvPr>
          <p:cNvSpPr txBox="1"/>
          <p:nvPr/>
        </p:nvSpPr>
        <p:spPr>
          <a:xfrm>
            <a:off x="4171501" y="931147"/>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de séquence 1</a:t>
            </a:r>
            <a:endParaRPr lang="en-US" sz="1400" b="1" dirty="0">
              <a:latin typeface="Century Gothic" panose="020B0502020202020204" pitchFamily="34" charset="0"/>
            </a:endParaRPr>
          </a:p>
        </p:txBody>
      </p:sp>
      <p:sp>
        <p:nvSpPr>
          <p:cNvPr id="47" name="ZoneTexte 36">
            <a:extLst>
              <a:ext uri="{FF2B5EF4-FFF2-40B4-BE49-F238E27FC236}">
                <a16:creationId xmlns:a16="http://schemas.microsoft.com/office/drawing/2014/main" id="{E70B12B6-A990-4965-7496-5CBD669BE994}"/>
              </a:ext>
            </a:extLst>
          </p:cNvPr>
          <p:cNvSpPr txBox="1">
            <a:spLocks noChangeArrowheads="1"/>
          </p:cNvSpPr>
          <p:nvPr/>
        </p:nvSpPr>
        <p:spPr>
          <a:xfrm>
            <a:off x="4660079" y="159372"/>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48" name="Freeform 69" descr="&lt;LOGICA_QUOTE_LEFT&gt;">
            <a:extLst>
              <a:ext uri="{FF2B5EF4-FFF2-40B4-BE49-F238E27FC236}">
                <a16:creationId xmlns:a16="http://schemas.microsoft.com/office/drawing/2014/main" id="{9C0529A7-F5E5-3E0F-2DD3-F65B77D1B41D}"/>
              </a:ext>
            </a:extLst>
          </p:cNvPr>
          <p:cNvSpPr>
            <a:spLocks/>
          </p:cNvSpPr>
          <p:nvPr/>
        </p:nvSpPr>
        <p:spPr bwMode="gray">
          <a:xfrm>
            <a:off x="4518490" y="182358"/>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9" name="Freeform 70" descr="&lt;LOGICA_QUOTE_RIGHT&gt;">
            <a:extLst>
              <a:ext uri="{FF2B5EF4-FFF2-40B4-BE49-F238E27FC236}">
                <a16:creationId xmlns:a16="http://schemas.microsoft.com/office/drawing/2014/main" id="{CE54444E-A708-2A0D-5040-85355B200EF5}"/>
              </a:ext>
            </a:extLst>
          </p:cNvPr>
          <p:cNvSpPr>
            <a:spLocks/>
          </p:cNvSpPr>
          <p:nvPr/>
        </p:nvSpPr>
        <p:spPr bwMode="gray">
          <a:xfrm>
            <a:off x="6807927" y="137252"/>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50" name="ZoneTexte 34">
            <a:extLst>
              <a:ext uri="{FF2B5EF4-FFF2-40B4-BE49-F238E27FC236}">
                <a16:creationId xmlns:a16="http://schemas.microsoft.com/office/drawing/2014/main" id="{2ABB0716-3CFB-FD2F-8AAB-339F79F4BB33}"/>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51" name="Chevron 50">
            <a:extLst>
              <a:ext uri="{FF2B5EF4-FFF2-40B4-BE49-F238E27FC236}">
                <a16:creationId xmlns:a16="http://schemas.microsoft.com/office/drawing/2014/main" id="{F952551C-7FA7-D4A9-5DED-C4687A952DE9}"/>
              </a:ext>
            </a:extLst>
          </p:cNvPr>
          <p:cNvSpPr/>
          <p:nvPr/>
        </p:nvSpPr>
        <p:spPr>
          <a:xfrm>
            <a:off x="634219" y="1277108"/>
            <a:ext cx="2254214"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52" name="TextBox 9">
            <a:extLst>
              <a:ext uri="{FF2B5EF4-FFF2-40B4-BE49-F238E27FC236}">
                <a16:creationId xmlns:a16="http://schemas.microsoft.com/office/drawing/2014/main" id="{DD83DEB7-1AF7-D17B-9BC0-980A3DDAA1C5}"/>
              </a:ext>
            </a:extLst>
          </p:cNvPr>
          <p:cNvSpPr txBox="1"/>
          <p:nvPr/>
        </p:nvSpPr>
        <p:spPr>
          <a:xfrm>
            <a:off x="340209" y="920723"/>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cas d’utilisation</a:t>
            </a:r>
            <a:endParaRPr lang="en-US" sz="1400" dirty="0">
              <a:solidFill>
                <a:srgbClr val="767171"/>
              </a:solidFill>
              <a:latin typeface="Century Gothic" panose="020B0502020202020204" pitchFamily="34" charset="0"/>
            </a:endParaRPr>
          </a:p>
        </p:txBody>
      </p:sp>
      <p:sp>
        <p:nvSpPr>
          <p:cNvPr id="53" name="Espace réservé du numéro de diapositive 2">
            <a:extLst>
              <a:ext uri="{FF2B5EF4-FFF2-40B4-BE49-F238E27FC236}">
                <a16:creationId xmlns:a16="http://schemas.microsoft.com/office/drawing/2014/main" id="{D4284EAC-AD6C-09DB-5740-8E40838E8FEA}"/>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00CEF6C-4C03-4B9C-9FCF-77E962022359}" type="slidenum">
              <a:rPr lang="fr-FR" smtClean="0"/>
              <a:pPr/>
              <a:t>17</a:t>
            </a:fld>
            <a:endParaRPr lang="fr-FR" dirty="0"/>
          </a:p>
        </p:txBody>
      </p:sp>
      <p:sp>
        <p:nvSpPr>
          <p:cNvPr id="54" name="Chevron 34">
            <a:extLst>
              <a:ext uri="{FF2B5EF4-FFF2-40B4-BE49-F238E27FC236}">
                <a16:creationId xmlns:a16="http://schemas.microsoft.com/office/drawing/2014/main" id="{5EE4973E-86D4-9B30-9403-FC8E0B3688F9}"/>
              </a:ext>
            </a:extLst>
          </p:cNvPr>
          <p:cNvSpPr/>
          <p:nvPr/>
        </p:nvSpPr>
        <p:spPr>
          <a:xfrm>
            <a:off x="4699132" y="1277399"/>
            <a:ext cx="2262532"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55" name="Chevron 54">
            <a:extLst>
              <a:ext uri="{FF2B5EF4-FFF2-40B4-BE49-F238E27FC236}">
                <a16:creationId xmlns:a16="http://schemas.microsoft.com/office/drawing/2014/main" id="{4165A46E-BB6A-29D8-CB41-6FEB8462FAA2}"/>
              </a:ext>
            </a:extLst>
          </p:cNvPr>
          <p:cNvSpPr/>
          <p:nvPr/>
        </p:nvSpPr>
        <p:spPr>
          <a:xfrm>
            <a:off x="9179012" y="1277109"/>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56" name="TextBox 9">
            <a:extLst>
              <a:ext uri="{FF2B5EF4-FFF2-40B4-BE49-F238E27FC236}">
                <a16:creationId xmlns:a16="http://schemas.microsoft.com/office/drawing/2014/main" id="{5DEA43D3-B734-2DA9-3F96-0CAF9C845391}"/>
              </a:ext>
            </a:extLst>
          </p:cNvPr>
          <p:cNvSpPr txBox="1"/>
          <p:nvPr/>
        </p:nvSpPr>
        <p:spPr>
          <a:xfrm>
            <a:off x="8774474" y="937715"/>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d’architecture</a:t>
            </a:r>
            <a:endParaRPr lang="en-US" sz="1400" dirty="0">
              <a:solidFill>
                <a:srgbClr val="767171"/>
              </a:solidFill>
              <a:latin typeface="Century Gothic" panose="020B0502020202020204" pitchFamily="34" charset="0"/>
            </a:endParaRPr>
          </a:p>
        </p:txBody>
      </p:sp>
      <p:pic>
        <p:nvPicPr>
          <p:cNvPr id="58" name="Image 57">
            <a:extLst>
              <a:ext uri="{FF2B5EF4-FFF2-40B4-BE49-F238E27FC236}">
                <a16:creationId xmlns:a16="http://schemas.microsoft.com/office/drawing/2014/main" id="{CC007B55-9005-139B-A95E-68B0611114F1}"/>
              </a:ext>
            </a:extLst>
          </p:cNvPr>
          <p:cNvPicPr>
            <a:picLocks noChangeAspect="1"/>
          </p:cNvPicPr>
          <p:nvPr/>
        </p:nvPicPr>
        <p:blipFill>
          <a:blip r:embed="rId3"/>
          <a:stretch>
            <a:fillRect/>
          </a:stretch>
        </p:blipFill>
        <p:spPr>
          <a:xfrm>
            <a:off x="296944" y="2521187"/>
            <a:ext cx="5758815" cy="4136327"/>
          </a:xfrm>
          <a:prstGeom prst="rect">
            <a:avLst/>
          </a:prstGeom>
        </p:spPr>
      </p:pic>
      <p:pic>
        <p:nvPicPr>
          <p:cNvPr id="61" name="Image 60">
            <a:extLst>
              <a:ext uri="{FF2B5EF4-FFF2-40B4-BE49-F238E27FC236}">
                <a16:creationId xmlns:a16="http://schemas.microsoft.com/office/drawing/2014/main" id="{4B073970-3081-51D7-F675-F7692289C610}"/>
              </a:ext>
            </a:extLst>
          </p:cNvPr>
          <p:cNvPicPr>
            <a:picLocks noChangeAspect="1"/>
          </p:cNvPicPr>
          <p:nvPr/>
        </p:nvPicPr>
        <p:blipFill>
          <a:blip r:embed="rId4"/>
          <a:stretch>
            <a:fillRect/>
          </a:stretch>
        </p:blipFill>
        <p:spPr>
          <a:xfrm>
            <a:off x="5969227" y="2588469"/>
            <a:ext cx="5753100" cy="4078765"/>
          </a:xfrm>
          <a:prstGeom prst="rect">
            <a:avLst/>
          </a:prstGeom>
        </p:spPr>
      </p:pic>
      <p:sp>
        <p:nvSpPr>
          <p:cNvPr id="62" name="ZoneTexte 61">
            <a:extLst>
              <a:ext uri="{FF2B5EF4-FFF2-40B4-BE49-F238E27FC236}">
                <a16:creationId xmlns:a16="http://schemas.microsoft.com/office/drawing/2014/main" id="{00C5529C-B681-AE07-8F52-AA1A6D6B7F40}"/>
              </a:ext>
            </a:extLst>
          </p:cNvPr>
          <p:cNvSpPr txBox="1"/>
          <p:nvPr/>
        </p:nvSpPr>
        <p:spPr>
          <a:xfrm>
            <a:off x="4896099" y="2097614"/>
            <a:ext cx="2065565" cy="369332"/>
          </a:xfrm>
          <a:prstGeom prst="rect">
            <a:avLst/>
          </a:prstGeom>
          <a:noFill/>
        </p:spPr>
        <p:txBody>
          <a:bodyPr wrap="none" rtlCol="0">
            <a:spAutoFit/>
          </a:bodyPr>
          <a:lstStyle/>
          <a:p>
            <a:pPr algn="ctr"/>
            <a:r>
              <a:rPr lang="fr-FR" b="1" i="1" dirty="0"/>
              <a:t>Recherche de biens </a:t>
            </a:r>
          </a:p>
        </p:txBody>
      </p:sp>
    </p:spTree>
    <p:extLst>
      <p:ext uri="{BB962C8B-B14F-4D97-AF65-F5344CB8AC3E}">
        <p14:creationId xmlns:p14="http://schemas.microsoft.com/office/powerpoint/2010/main" val="273300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1000" fill="hold"/>
                                        <p:tgtEl>
                                          <p:spTgt spid="48"/>
                                        </p:tgtEl>
                                        <p:attrNameLst>
                                          <p:attrName>ppt_w</p:attrName>
                                        </p:attrNameLst>
                                      </p:cBhvr>
                                      <p:tavLst>
                                        <p:tav tm="0">
                                          <p:val>
                                            <p:fltVal val="0"/>
                                          </p:val>
                                        </p:tav>
                                        <p:tav tm="100000">
                                          <p:val>
                                            <p:strVal val="#ppt_w"/>
                                          </p:val>
                                        </p:tav>
                                      </p:tavLst>
                                    </p:anim>
                                    <p:anim calcmode="lin" valueType="num">
                                      <p:cBhvr>
                                        <p:cTn id="8" dur="1000" fill="hold"/>
                                        <p:tgtEl>
                                          <p:spTgt spid="48"/>
                                        </p:tgtEl>
                                        <p:attrNameLst>
                                          <p:attrName>ppt_h</p:attrName>
                                        </p:attrNameLst>
                                      </p:cBhvr>
                                      <p:tavLst>
                                        <p:tav tm="0">
                                          <p:val>
                                            <p:fltVal val="0"/>
                                          </p:val>
                                        </p:tav>
                                        <p:tav tm="100000">
                                          <p:val>
                                            <p:strVal val="#ppt_h"/>
                                          </p:val>
                                        </p:tav>
                                      </p:tavLst>
                                    </p:anim>
                                    <p:anim calcmode="lin" valueType="num">
                                      <p:cBhvr>
                                        <p:cTn id="9" dur="1000" fill="hold"/>
                                        <p:tgtEl>
                                          <p:spTgt spid="48"/>
                                        </p:tgtEl>
                                        <p:attrNameLst>
                                          <p:attrName>style.rotation</p:attrName>
                                        </p:attrNameLst>
                                      </p:cBhvr>
                                      <p:tavLst>
                                        <p:tav tm="0">
                                          <p:val>
                                            <p:fltVal val="90"/>
                                          </p:val>
                                        </p:tav>
                                        <p:tav tm="100000">
                                          <p:val>
                                            <p:fltVal val="0"/>
                                          </p:val>
                                        </p:tav>
                                      </p:tavLst>
                                    </p:anim>
                                    <p:animEffect transition="in" filter="fade">
                                      <p:cBhvr>
                                        <p:cTn id="10" dur="1000"/>
                                        <p:tgtEl>
                                          <p:spTgt spid="4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p:cTn id="13" dur="1000" fill="hold"/>
                                        <p:tgtEl>
                                          <p:spTgt spid="49"/>
                                        </p:tgtEl>
                                        <p:attrNameLst>
                                          <p:attrName>ppt_w</p:attrName>
                                        </p:attrNameLst>
                                      </p:cBhvr>
                                      <p:tavLst>
                                        <p:tav tm="0">
                                          <p:val>
                                            <p:fltVal val="0"/>
                                          </p:val>
                                        </p:tav>
                                        <p:tav tm="100000">
                                          <p:val>
                                            <p:strVal val="#ppt_w"/>
                                          </p:val>
                                        </p:tav>
                                      </p:tavLst>
                                    </p:anim>
                                    <p:anim calcmode="lin" valueType="num">
                                      <p:cBhvr>
                                        <p:cTn id="14" dur="1000" fill="hold"/>
                                        <p:tgtEl>
                                          <p:spTgt spid="49"/>
                                        </p:tgtEl>
                                        <p:attrNameLst>
                                          <p:attrName>ppt_h</p:attrName>
                                        </p:attrNameLst>
                                      </p:cBhvr>
                                      <p:tavLst>
                                        <p:tav tm="0">
                                          <p:val>
                                            <p:fltVal val="0"/>
                                          </p:val>
                                        </p:tav>
                                        <p:tav tm="100000">
                                          <p:val>
                                            <p:strVal val="#ppt_h"/>
                                          </p:val>
                                        </p:tav>
                                      </p:tavLst>
                                    </p:anim>
                                    <p:anim calcmode="lin" valueType="num">
                                      <p:cBhvr>
                                        <p:cTn id="15" dur="1000" fill="hold"/>
                                        <p:tgtEl>
                                          <p:spTgt spid="49"/>
                                        </p:tgtEl>
                                        <p:attrNameLst>
                                          <p:attrName>style.rotation</p:attrName>
                                        </p:attrNameLst>
                                      </p:cBhvr>
                                      <p:tavLst>
                                        <p:tav tm="0">
                                          <p:val>
                                            <p:fltVal val="90"/>
                                          </p:val>
                                        </p:tav>
                                        <p:tav tm="100000">
                                          <p:val>
                                            <p:fltVal val="0"/>
                                          </p:val>
                                        </p:tav>
                                      </p:tavLst>
                                    </p:anim>
                                    <p:animEffect transition="in" filter="fade">
                                      <p:cBhvr>
                                        <p:cTn id="16" dur="1000"/>
                                        <p:tgtEl>
                                          <p:spTgt spid="4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wipe(left)">
                                      <p:cBhvr>
                                        <p:cTn id="19" dur="500"/>
                                        <p:tgtEl>
                                          <p:spTgt spid="51"/>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wipe(left)">
                                      <p:cBhvr>
                                        <p:cTn id="2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1" grpId="0" animBg="1"/>
      <p:bldP spid="5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96">
            <a:extLst>
              <a:ext uri="{FF2B5EF4-FFF2-40B4-BE49-F238E27FC236}">
                <a16:creationId xmlns:a16="http://schemas.microsoft.com/office/drawing/2014/main" id="{6981F212-11C9-0E0E-CB93-C79DA18E1C9C}"/>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6" name="ZoneTexte 42">
            <a:extLst>
              <a:ext uri="{FF2B5EF4-FFF2-40B4-BE49-F238E27FC236}">
                <a16:creationId xmlns:a16="http://schemas.microsoft.com/office/drawing/2014/main" id="{8BE77CAB-EA24-7440-55DC-327E1896BC02}"/>
              </a:ext>
            </a:extLst>
          </p:cNvPr>
          <p:cNvSpPr txBox="1">
            <a:spLocks noChangeArrowheads="1"/>
          </p:cNvSpPr>
          <p:nvPr/>
        </p:nvSpPr>
        <p:spPr>
          <a:xfrm>
            <a:off x="7151675" y="217902"/>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9" name="ZoneTexte 43">
            <a:extLst>
              <a:ext uri="{FF2B5EF4-FFF2-40B4-BE49-F238E27FC236}">
                <a16:creationId xmlns:a16="http://schemas.microsoft.com/office/drawing/2014/main" id="{6C85B644-0F2F-DCB5-9478-093FB982AD51}"/>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cxnSp>
        <p:nvCxnSpPr>
          <p:cNvPr id="12" name="Connecteur droit 11">
            <a:extLst>
              <a:ext uri="{FF2B5EF4-FFF2-40B4-BE49-F238E27FC236}">
                <a16:creationId xmlns:a16="http://schemas.microsoft.com/office/drawing/2014/main" id="{64B76C8C-E70B-B6F0-C7A6-B8D8FBBB31FB}"/>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4" name="Espace réservé du numéro de diapositive 2">
            <a:extLst>
              <a:ext uri="{FF2B5EF4-FFF2-40B4-BE49-F238E27FC236}">
                <a16:creationId xmlns:a16="http://schemas.microsoft.com/office/drawing/2014/main" id="{3D2CB2D8-A031-A667-8950-5D06E389F71A}"/>
              </a:ext>
            </a:extLst>
          </p:cNvPr>
          <p:cNvSpPr>
            <a:spLocks noGrp="1"/>
          </p:cNvSpPr>
          <p:nvPr>
            <p:ph type="sldNum" sz="quarter" idx="12"/>
          </p:nvPr>
        </p:nvSpPr>
        <p:spPr>
          <a:xfrm>
            <a:off x="8610600" y="6356350"/>
            <a:ext cx="2743200" cy="365125"/>
          </a:xfrm>
        </p:spPr>
        <p:txBody>
          <a:bodyPr/>
          <a:lstStyle/>
          <a:p>
            <a:fld id="{E00CEF6C-4C03-4B9C-9FCF-77E962022359}" type="slidenum">
              <a:rPr lang="fr-FR" smtClean="0"/>
              <a:t>18</a:t>
            </a:fld>
            <a:endParaRPr lang="fr-FR" dirty="0"/>
          </a:p>
        </p:txBody>
      </p:sp>
      <p:sp>
        <p:nvSpPr>
          <p:cNvPr id="15" name="Rectangle 3">
            <a:extLst>
              <a:ext uri="{FF2B5EF4-FFF2-40B4-BE49-F238E27FC236}">
                <a16:creationId xmlns:a16="http://schemas.microsoft.com/office/drawing/2014/main" id="{353DDD8E-CE51-C1C2-6F8C-F00F696449A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6" name="Rectangle 4">
            <a:extLst>
              <a:ext uri="{FF2B5EF4-FFF2-40B4-BE49-F238E27FC236}">
                <a16:creationId xmlns:a16="http://schemas.microsoft.com/office/drawing/2014/main" id="{2F6201E0-5245-011F-C0FC-A9F09B4A3493}"/>
              </a:ext>
            </a:extLst>
          </p:cNvPr>
          <p:cNvSpPr>
            <a:spLocks noChangeArrowheads="1"/>
          </p:cNvSpPr>
          <p:nvPr/>
        </p:nvSpPr>
        <p:spPr bwMode="auto">
          <a:xfrm>
            <a:off x="1845275" y="2179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7" name="TextBox 9">
            <a:extLst>
              <a:ext uri="{FF2B5EF4-FFF2-40B4-BE49-F238E27FC236}">
                <a16:creationId xmlns:a16="http://schemas.microsoft.com/office/drawing/2014/main" id="{7C13E8EA-0338-6AEC-42E0-B1CC73A5690E}"/>
              </a:ext>
            </a:extLst>
          </p:cNvPr>
          <p:cNvSpPr txBox="1"/>
          <p:nvPr/>
        </p:nvSpPr>
        <p:spPr>
          <a:xfrm>
            <a:off x="4171501" y="931147"/>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de séquence 2</a:t>
            </a:r>
            <a:endParaRPr lang="en-US" sz="1400" b="1" dirty="0">
              <a:latin typeface="Century Gothic" panose="020B0502020202020204" pitchFamily="34" charset="0"/>
            </a:endParaRPr>
          </a:p>
        </p:txBody>
      </p:sp>
      <p:sp>
        <p:nvSpPr>
          <p:cNvPr id="18" name="ZoneTexte 36">
            <a:extLst>
              <a:ext uri="{FF2B5EF4-FFF2-40B4-BE49-F238E27FC236}">
                <a16:creationId xmlns:a16="http://schemas.microsoft.com/office/drawing/2014/main" id="{4E7E0B1B-7000-98D0-FCA5-18E5DD83D6A9}"/>
              </a:ext>
            </a:extLst>
          </p:cNvPr>
          <p:cNvSpPr txBox="1">
            <a:spLocks noChangeArrowheads="1"/>
          </p:cNvSpPr>
          <p:nvPr/>
        </p:nvSpPr>
        <p:spPr>
          <a:xfrm>
            <a:off x="4660079" y="159372"/>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19" name="Freeform 69" descr="&lt;LOGICA_QUOTE_LEFT&gt;">
            <a:extLst>
              <a:ext uri="{FF2B5EF4-FFF2-40B4-BE49-F238E27FC236}">
                <a16:creationId xmlns:a16="http://schemas.microsoft.com/office/drawing/2014/main" id="{8238D358-E525-F9E6-4213-16E60845544B}"/>
              </a:ext>
            </a:extLst>
          </p:cNvPr>
          <p:cNvSpPr>
            <a:spLocks/>
          </p:cNvSpPr>
          <p:nvPr/>
        </p:nvSpPr>
        <p:spPr bwMode="gray">
          <a:xfrm>
            <a:off x="4518490" y="182358"/>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0" name="Freeform 70" descr="&lt;LOGICA_QUOTE_RIGHT&gt;">
            <a:extLst>
              <a:ext uri="{FF2B5EF4-FFF2-40B4-BE49-F238E27FC236}">
                <a16:creationId xmlns:a16="http://schemas.microsoft.com/office/drawing/2014/main" id="{1FC6864C-BCED-1493-09A2-541324F437C4}"/>
              </a:ext>
            </a:extLst>
          </p:cNvPr>
          <p:cNvSpPr>
            <a:spLocks/>
          </p:cNvSpPr>
          <p:nvPr/>
        </p:nvSpPr>
        <p:spPr bwMode="gray">
          <a:xfrm>
            <a:off x="6807927" y="137252"/>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1" name="ZoneTexte 34">
            <a:extLst>
              <a:ext uri="{FF2B5EF4-FFF2-40B4-BE49-F238E27FC236}">
                <a16:creationId xmlns:a16="http://schemas.microsoft.com/office/drawing/2014/main" id="{690178FA-EBE5-24D2-A3C1-D2121CDB4803}"/>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7" name="Chevron 26">
            <a:extLst>
              <a:ext uri="{FF2B5EF4-FFF2-40B4-BE49-F238E27FC236}">
                <a16:creationId xmlns:a16="http://schemas.microsoft.com/office/drawing/2014/main" id="{C0AF3351-06B1-2531-537B-7235B392D2BB}"/>
              </a:ext>
            </a:extLst>
          </p:cNvPr>
          <p:cNvSpPr/>
          <p:nvPr/>
        </p:nvSpPr>
        <p:spPr>
          <a:xfrm>
            <a:off x="634219" y="1277108"/>
            <a:ext cx="2254214"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2C1E654-7BE9-89AC-DB7F-2FA6FA50BDC6}"/>
              </a:ext>
            </a:extLst>
          </p:cNvPr>
          <p:cNvSpPr txBox="1"/>
          <p:nvPr/>
        </p:nvSpPr>
        <p:spPr>
          <a:xfrm>
            <a:off x="340209" y="920723"/>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cas d’utilisation</a:t>
            </a:r>
            <a:endParaRPr lang="en-US" sz="1400" dirty="0">
              <a:solidFill>
                <a:srgbClr val="767171"/>
              </a:solidFill>
              <a:latin typeface="Century Gothic" panose="020B0502020202020204" pitchFamily="34" charset="0"/>
            </a:endParaRPr>
          </a:p>
        </p:txBody>
      </p:sp>
      <p:sp>
        <p:nvSpPr>
          <p:cNvPr id="33" name="Espace réservé du numéro de diapositive 2">
            <a:extLst>
              <a:ext uri="{FF2B5EF4-FFF2-40B4-BE49-F238E27FC236}">
                <a16:creationId xmlns:a16="http://schemas.microsoft.com/office/drawing/2014/main" id="{76BE0042-1083-965C-AD2F-F6C6D1D1D48A}"/>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00CEF6C-4C03-4B9C-9FCF-77E962022359}" type="slidenum">
              <a:rPr lang="fr-FR" smtClean="0"/>
              <a:pPr/>
              <a:t>18</a:t>
            </a:fld>
            <a:endParaRPr lang="fr-FR" dirty="0"/>
          </a:p>
        </p:txBody>
      </p:sp>
      <p:sp>
        <p:nvSpPr>
          <p:cNvPr id="34" name="Chevron 34">
            <a:extLst>
              <a:ext uri="{FF2B5EF4-FFF2-40B4-BE49-F238E27FC236}">
                <a16:creationId xmlns:a16="http://schemas.microsoft.com/office/drawing/2014/main" id="{2F45CE5A-80FC-BA19-FB97-7182C30DA75D}"/>
              </a:ext>
            </a:extLst>
          </p:cNvPr>
          <p:cNvSpPr/>
          <p:nvPr/>
        </p:nvSpPr>
        <p:spPr>
          <a:xfrm>
            <a:off x="4699132" y="1277399"/>
            <a:ext cx="2262532"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a:extLst>
              <a:ext uri="{FF2B5EF4-FFF2-40B4-BE49-F238E27FC236}">
                <a16:creationId xmlns:a16="http://schemas.microsoft.com/office/drawing/2014/main" id="{D5A68632-C679-732F-C46D-196237DBAB54}"/>
              </a:ext>
            </a:extLst>
          </p:cNvPr>
          <p:cNvSpPr/>
          <p:nvPr/>
        </p:nvSpPr>
        <p:spPr>
          <a:xfrm>
            <a:off x="9179012" y="1277109"/>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6" name="TextBox 9">
            <a:extLst>
              <a:ext uri="{FF2B5EF4-FFF2-40B4-BE49-F238E27FC236}">
                <a16:creationId xmlns:a16="http://schemas.microsoft.com/office/drawing/2014/main" id="{FD832C7E-64CE-B894-C1C6-5BB9A47508E0}"/>
              </a:ext>
            </a:extLst>
          </p:cNvPr>
          <p:cNvSpPr txBox="1"/>
          <p:nvPr/>
        </p:nvSpPr>
        <p:spPr>
          <a:xfrm>
            <a:off x="8774474" y="937715"/>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d’architecture</a:t>
            </a:r>
            <a:endParaRPr lang="en-US" sz="1400" dirty="0">
              <a:solidFill>
                <a:srgbClr val="767171"/>
              </a:solidFill>
              <a:latin typeface="Century Gothic" panose="020B0502020202020204" pitchFamily="34" charset="0"/>
            </a:endParaRPr>
          </a:p>
        </p:txBody>
      </p:sp>
      <p:pic>
        <p:nvPicPr>
          <p:cNvPr id="39" name="Image 38">
            <a:extLst>
              <a:ext uri="{FF2B5EF4-FFF2-40B4-BE49-F238E27FC236}">
                <a16:creationId xmlns:a16="http://schemas.microsoft.com/office/drawing/2014/main" id="{3FA310C6-61D0-4458-BAF3-3D85F17FA18C}"/>
              </a:ext>
            </a:extLst>
          </p:cNvPr>
          <p:cNvPicPr>
            <a:picLocks noChangeAspect="1"/>
          </p:cNvPicPr>
          <p:nvPr/>
        </p:nvPicPr>
        <p:blipFill>
          <a:blip r:embed="rId3"/>
          <a:stretch>
            <a:fillRect/>
          </a:stretch>
        </p:blipFill>
        <p:spPr>
          <a:xfrm>
            <a:off x="70948" y="2340706"/>
            <a:ext cx="5759450" cy="4380770"/>
          </a:xfrm>
          <a:prstGeom prst="rect">
            <a:avLst/>
          </a:prstGeom>
        </p:spPr>
      </p:pic>
      <p:pic>
        <p:nvPicPr>
          <p:cNvPr id="40" name="Image 39">
            <a:extLst>
              <a:ext uri="{FF2B5EF4-FFF2-40B4-BE49-F238E27FC236}">
                <a16:creationId xmlns:a16="http://schemas.microsoft.com/office/drawing/2014/main" id="{A92E353E-06F7-F023-83A2-CAC0464FC985}"/>
              </a:ext>
            </a:extLst>
          </p:cNvPr>
          <p:cNvPicPr>
            <a:picLocks noChangeAspect="1"/>
          </p:cNvPicPr>
          <p:nvPr/>
        </p:nvPicPr>
        <p:blipFill>
          <a:blip r:embed="rId4"/>
          <a:stretch>
            <a:fillRect/>
          </a:stretch>
        </p:blipFill>
        <p:spPr>
          <a:xfrm>
            <a:off x="5777876" y="2418413"/>
            <a:ext cx="5758180" cy="4302335"/>
          </a:xfrm>
          <a:prstGeom prst="rect">
            <a:avLst/>
          </a:prstGeom>
        </p:spPr>
      </p:pic>
      <p:sp>
        <p:nvSpPr>
          <p:cNvPr id="41" name="ZoneTexte 40">
            <a:extLst>
              <a:ext uri="{FF2B5EF4-FFF2-40B4-BE49-F238E27FC236}">
                <a16:creationId xmlns:a16="http://schemas.microsoft.com/office/drawing/2014/main" id="{048E5D9C-56C0-F7F1-9F80-92E2B8E48126}"/>
              </a:ext>
            </a:extLst>
          </p:cNvPr>
          <p:cNvSpPr txBox="1"/>
          <p:nvPr/>
        </p:nvSpPr>
        <p:spPr>
          <a:xfrm>
            <a:off x="4903726" y="1971373"/>
            <a:ext cx="1978490" cy="369332"/>
          </a:xfrm>
          <a:prstGeom prst="rect">
            <a:avLst/>
          </a:prstGeom>
          <a:noFill/>
        </p:spPr>
        <p:txBody>
          <a:bodyPr wrap="none" rtlCol="0">
            <a:spAutoFit/>
          </a:bodyPr>
          <a:lstStyle/>
          <a:p>
            <a:pPr algn="ctr"/>
            <a:r>
              <a:rPr lang="fr-FR" b="1" i="1" dirty="0"/>
              <a:t>Ajout d’immobilier</a:t>
            </a:r>
          </a:p>
        </p:txBody>
      </p:sp>
    </p:spTree>
    <p:extLst>
      <p:ext uri="{BB962C8B-B14F-4D97-AF65-F5344CB8AC3E}">
        <p14:creationId xmlns:p14="http://schemas.microsoft.com/office/powerpoint/2010/main" val="3320418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1000" fill="hold"/>
                                        <p:tgtEl>
                                          <p:spTgt spid="20"/>
                                        </p:tgtEl>
                                        <p:attrNameLst>
                                          <p:attrName>ppt_w</p:attrName>
                                        </p:attrNameLst>
                                      </p:cBhvr>
                                      <p:tavLst>
                                        <p:tav tm="0">
                                          <p:val>
                                            <p:fltVal val="0"/>
                                          </p:val>
                                        </p:tav>
                                        <p:tav tm="100000">
                                          <p:val>
                                            <p:strVal val="#ppt_w"/>
                                          </p:val>
                                        </p:tav>
                                      </p:tavLst>
                                    </p:anim>
                                    <p:anim calcmode="lin" valueType="num">
                                      <p:cBhvr>
                                        <p:cTn id="14" dur="1000" fill="hold"/>
                                        <p:tgtEl>
                                          <p:spTgt spid="20"/>
                                        </p:tgtEl>
                                        <p:attrNameLst>
                                          <p:attrName>ppt_h</p:attrName>
                                        </p:attrNameLst>
                                      </p:cBhvr>
                                      <p:tavLst>
                                        <p:tav tm="0">
                                          <p:val>
                                            <p:fltVal val="0"/>
                                          </p:val>
                                        </p:tav>
                                        <p:tav tm="100000">
                                          <p:val>
                                            <p:strVal val="#ppt_h"/>
                                          </p:val>
                                        </p:tav>
                                      </p:tavLst>
                                    </p:anim>
                                    <p:anim calcmode="lin" valueType="num">
                                      <p:cBhvr>
                                        <p:cTn id="15" dur="1000" fill="hold"/>
                                        <p:tgtEl>
                                          <p:spTgt spid="20"/>
                                        </p:tgtEl>
                                        <p:attrNameLst>
                                          <p:attrName>style.rotation</p:attrName>
                                        </p:attrNameLst>
                                      </p:cBhvr>
                                      <p:tavLst>
                                        <p:tav tm="0">
                                          <p:val>
                                            <p:fltVal val="90"/>
                                          </p:val>
                                        </p:tav>
                                        <p:tav tm="100000">
                                          <p:val>
                                            <p:fltVal val="0"/>
                                          </p:val>
                                        </p:tav>
                                      </p:tavLst>
                                    </p:anim>
                                    <p:animEffect transition="in" filter="fade">
                                      <p:cBhvr>
                                        <p:cTn id="16" dur="10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left)">
                                      <p:cBhvr>
                                        <p:cTn id="19" dur="500"/>
                                        <p:tgtEl>
                                          <p:spTgt spid="2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7" grpId="0" animBg="1"/>
      <p:bldP spid="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96">
            <a:extLst>
              <a:ext uri="{FF2B5EF4-FFF2-40B4-BE49-F238E27FC236}">
                <a16:creationId xmlns:a16="http://schemas.microsoft.com/office/drawing/2014/main" id="{DD18D9E1-F86B-89F3-C8E6-2D972813BF3A}"/>
              </a:ext>
            </a:extLst>
          </p:cNvPr>
          <p:cNvSpPr txBox="1">
            <a:spLocks noChangeArrowheads="1"/>
          </p:cNvSpPr>
          <p:nvPr/>
        </p:nvSpPr>
        <p:spPr>
          <a:xfrm>
            <a:off x="563271" y="214735"/>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5" name="ZoneTexte 42">
            <a:extLst>
              <a:ext uri="{FF2B5EF4-FFF2-40B4-BE49-F238E27FC236}">
                <a16:creationId xmlns:a16="http://schemas.microsoft.com/office/drawing/2014/main" id="{A6DFE7C1-FC6C-873B-E872-A5F0AC573A69}"/>
              </a:ext>
            </a:extLst>
          </p:cNvPr>
          <p:cNvSpPr txBox="1">
            <a:spLocks noChangeArrowheads="1"/>
          </p:cNvSpPr>
          <p:nvPr/>
        </p:nvSpPr>
        <p:spPr>
          <a:xfrm>
            <a:off x="7080727" y="23025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6" name="ZoneTexte 43">
            <a:extLst>
              <a:ext uri="{FF2B5EF4-FFF2-40B4-BE49-F238E27FC236}">
                <a16:creationId xmlns:a16="http://schemas.microsoft.com/office/drawing/2014/main" id="{173C3634-275B-7ECD-70B2-3178F0722CB8}"/>
              </a:ext>
            </a:extLst>
          </p:cNvPr>
          <p:cNvSpPr txBox="1">
            <a:spLocks noChangeArrowheads="1"/>
          </p:cNvSpPr>
          <p:nvPr/>
        </p:nvSpPr>
        <p:spPr>
          <a:xfrm>
            <a:off x="9072055" y="203122"/>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cxnSp>
        <p:nvCxnSpPr>
          <p:cNvPr id="9" name="Connecteur droit 8">
            <a:extLst>
              <a:ext uri="{FF2B5EF4-FFF2-40B4-BE49-F238E27FC236}">
                <a16:creationId xmlns:a16="http://schemas.microsoft.com/office/drawing/2014/main" id="{5CB4EEEB-38AF-5BE4-85DE-D3A5FDAEF4C7}"/>
              </a:ext>
            </a:extLst>
          </p:cNvPr>
          <p:cNvCxnSpPr/>
          <p:nvPr/>
        </p:nvCxnSpPr>
        <p:spPr>
          <a:xfrm>
            <a:off x="225996" y="768702"/>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2" name="Espace réservé du numéro de diapositive 2">
            <a:extLst>
              <a:ext uri="{FF2B5EF4-FFF2-40B4-BE49-F238E27FC236}">
                <a16:creationId xmlns:a16="http://schemas.microsoft.com/office/drawing/2014/main" id="{BCC47A51-54EE-73A7-8D76-648D56428BA1}"/>
              </a:ext>
            </a:extLst>
          </p:cNvPr>
          <p:cNvSpPr>
            <a:spLocks noGrp="1"/>
          </p:cNvSpPr>
          <p:nvPr>
            <p:ph type="sldNum" sz="quarter" idx="12"/>
          </p:nvPr>
        </p:nvSpPr>
        <p:spPr>
          <a:xfrm>
            <a:off x="8539652" y="6368707"/>
            <a:ext cx="2743200" cy="365125"/>
          </a:xfrm>
        </p:spPr>
        <p:txBody>
          <a:bodyPr/>
          <a:lstStyle/>
          <a:p>
            <a:fld id="{E00CEF6C-4C03-4B9C-9FCF-77E962022359}" type="slidenum">
              <a:rPr lang="fr-FR" smtClean="0"/>
              <a:t>19</a:t>
            </a:fld>
            <a:endParaRPr lang="fr-FR" dirty="0"/>
          </a:p>
        </p:txBody>
      </p:sp>
      <p:sp>
        <p:nvSpPr>
          <p:cNvPr id="13" name="Rectangle 3">
            <a:extLst>
              <a:ext uri="{FF2B5EF4-FFF2-40B4-BE49-F238E27FC236}">
                <a16:creationId xmlns:a16="http://schemas.microsoft.com/office/drawing/2014/main" id="{8D3D3B17-482E-55C9-D8B1-CF4BAC50DEBE}"/>
              </a:ext>
            </a:extLst>
          </p:cNvPr>
          <p:cNvSpPr>
            <a:spLocks noChangeArrowheads="1"/>
          </p:cNvSpPr>
          <p:nvPr/>
        </p:nvSpPr>
        <p:spPr bwMode="auto">
          <a:xfrm>
            <a:off x="-70948" y="1235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4" name="Rectangle 4">
            <a:extLst>
              <a:ext uri="{FF2B5EF4-FFF2-40B4-BE49-F238E27FC236}">
                <a16:creationId xmlns:a16="http://schemas.microsoft.com/office/drawing/2014/main" id="{9AD2C67F-F610-170F-4CE2-4CA5620AC1D2}"/>
              </a:ext>
            </a:extLst>
          </p:cNvPr>
          <p:cNvSpPr>
            <a:spLocks noChangeArrowheads="1"/>
          </p:cNvSpPr>
          <p:nvPr/>
        </p:nvSpPr>
        <p:spPr bwMode="auto">
          <a:xfrm>
            <a:off x="1774327" y="23025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5" name="TextBox 9">
            <a:extLst>
              <a:ext uri="{FF2B5EF4-FFF2-40B4-BE49-F238E27FC236}">
                <a16:creationId xmlns:a16="http://schemas.microsoft.com/office/drawing/2014/main" id="{F0C2F719-E951-0F1B-A22D-3B0B8CB3EBBD}"/>
              </a:ext>
            </a:extLst>
          </p:cNvPr>
          <p:cNvSpPr txBox="1"/>
          <p:nvPr/>
        </p:nvSpPr>
        <p:spPr>
          <a:xfrm>
            <a:off x="4100553" y="943504"/>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de séquence 3</a:t>
            </a:r>
            <a:endParaRPr lang="en-US" sz="1400" b="1" dirty="0">
              <a:latin typeface="Century Gothic" panose="020B0502020202020204" pitchFamily="34" charset="0"/>
            </a:endParaRPr>
          </a:p>
        </p:txBody>
      </p:sp>
      <p:sp>
        <p:nvSpPr>
          <p:cNvPr id="16" name="ZoneTexte 36">
            <a:extLst>
              <a:ext uri="{FF2B5EF4-FFF2-40B4-BE49-F238E27FC236}">
                <a16:creationId xmlns:a16="http://schemas.microsoft.com/office/drawing/2014/main" id="{66C60F91-B842-0BAA-D14A-F6408FF5B2ED}"/>
              </a:ext>
            </a:extLst>
          </p:cNvPr>
          <p:cNvSpPr txBox="1">
            <a:spLocks noChangeArrowheads="1"/>
          </p:cNvSpPr>
          <p:nvPr/>
        </p:nvSpPr>
        <p:spPr>
          <a:xfrm>
            <a:off x="4589131" y="171729"/>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17" name="Freeform 69" descr="&lt;LOGICA_QUOTE_LEFT&gt;">
            <a:extLst>
              <a:ext uri="{FF2B5EF4-FFF2-40B4-BE49-F238E27FC236}">
                <a16:creationId xmlns:a16="http://schemas.microsoft.com/office/drawing/2014/main" id="{529B2E6C-BE33-57FC-30FB-2D93EBAEDF89}"/>
              </a:ext>
            </a:extLst>
          </p:cNvPr>
          <p:cNvSpPr>
            <a:spLocks/>
          </p:cNvSpPr>
          <p:nvPr/>
        </p:nvSpPr>
        <p:spPr bwMode="gray">
          <a:xfrm>
            <a:off x="4447542" y="194715"/>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19" name="Freeform 70" descr="&lt;LOGICA_QUOTE_RIGHT&gt;">
            <a:extLst>
              <a:ext uri="{FF2B5EF4-FFF2-40B4-BE49-F238E27FC236}">
                <a16:creationId xmlns:a16="http://schemas.microsoft.com/office/drawing/2014/main" id="{321E2DDA-8110-4764-AF48-ED834249C3D2}"/>
              </a:ext>
            </a:extLst>
          </p:cNvPr>
          <p:cNvSpPr>
            <a:spLocks/>
          </p:cNvSpPr>
          <p:nvPr/>
        </p:nvSpPr>
        <p:spPr bwMode="gray">
          <a:xfrm>
            <a:off x="6736979" y="149609"/>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0" name="ZoneTexte 34">
            <a:extLst>
              <a:ext uri="{FF2B5EF4-FFF2-40B4-BE49-F238E27FC236}">
                <a16:creationId xmlns:a16="http://schemas.microsoft.com/office/drawing/2014/main" id="{AA44BAA6-8921-9D26-F875-6494FAC1F79F}"/>
              </a:ext>
            </a:extLst>
          </p:cNvPr>
          <p:cNvSpPr txBox="1">
            <a:spLocks noChangeArrowheads="1"/>
          </p:cNvSpPr>
          <p:nvPr/>
        </p:nvSpPr>
        <p:spPr>
          <a:xfrm>
            <a:off x="2221450" y="214735"/>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Chevron 20">
            <a:extLst>
              <a:ext uri="{FF2B5EF4-FFF2-40B4-BE49-F238E27FC236}">
                <a16:creationId xmlns:a16="http://schemas.microsoft.com/office/drawing/2014/main" id="{FACF1165-CB21-D38C-F2F1-69088A31834D}"/>
              </a:ext>
            </a:extLst>
          </p:cNvPr>
          <p:cNvSpPr/>
          <p:nvPr/>
        </p:nvSpPr>
        <p:spPr>
          <a:xfrm>
            <a:off x="563271" y="1289465"/>
            <a:ext cx="2254214"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a:extLst>
              <a:ext uri="{FF2B5EF4-FFF2-40B4-BE49-F238E27FC236}">
                <a16:creationId xmlns:a16="http://schemas.microsoft.com/office/drawing/2014/main" id="{1199B96F-794A-FF96-1841-C06B6F28C979}"/>
              </a:ext>
            </a:extLst>
          </p:cNvPr>
          <p:cNvSpPr txBox="1"/>
          <p:nvPr/>
        </p:nvSpPr>
        <p:spPr>
          <a:xfrm>
            <a:off x="269261" y="933080"/>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cas d’utilisation</a:t>
            </a:r>
            <a:endParaRPr lang="en-US" sz="1400" dirty="0">
              <a:solidFill>
                <a:srgbClr val="767171"/>
              </a:solidFill>
              <a:latin typeface="Century Gothic" panose="020B0502020202020204" pitchFamily="34" charset="0"/>
            </a:endParaRPr>
          </a:p>
        </p:txBody>
      </p:sp>
      <p:sp>
        <p:nvSpPr>
          <p:cNvPr id="30" name="Espace réservé du numéro de diapositive 2">
            <a:extLst>
              <a:ext uri="{FF2B5EF4-FFF2-40B4-BE49-F238E27FC236}">
                <a16:creationId xmlns:a16="http://schemas.microsoft.com/office/drawing/2014/main" id="{A5B69AC6-46CE-81ED-665A-A76C23FBD55F}"/>
              </a:ext>
            </a:extLst>
          </p:cNvPr>
          <p:cNvSpPr txBox="1">
            <a:spLocks/>
          </p:cNvSpPr>
          <p:nvPr/>
        </p:nvSpPr>
        <p:spPr>
          <a:xfrm>
            <a:off x="8539652" y="6368707"/>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00CEF6C-4C03-4B9C-9FCF-77E962022359}" type="slidenum">
              <a:rPr lang="fr-FR" smtClean="0"/>
              <a:pPr/>
              <a:t>19</a:t>
            </a:fld>
            <a:endParaRPr lang="fr-FR" dirty="0"/>
          </a:p>
        </p:txBody>
      </p:sp>
      <p:sp>
        <p:nvSpPr>
          <p:cNvPr id="33" name="Chevron 34">
            <a:extLst>
              <a:ext uri="{FF2B5EF4-FFF2-40B4-BE49-F238E27FC236}">
                <a16:creationId xmlns:a16="http://schemas.microsoft.com/office/drawing/2014/main" id="{034AD06C-1172-D22E-FD20-713E92134D9B}"/>
              </a:ext>
            </a:extLst>
          </p:cNvPr>
          <p:cNvSpPr/>
          <p:nvPr/>
        </p:nvSpPr>
        <p:spPr>
          <a:xfrm>
            <a:off x="4628184" y="1289756"/>
            <a:ext cx="2262532"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4" name="Chevron 33">
            <a:extLst>
              <a:ext uri="{FF2B5EF4-FFF2-40B4-BE49-F238E27FC236}">
                <a16:creationId xmlns:a16="http://schemas.microsoft.com/office/drawing/2014/main" id="{1DA37F1E-5D63-DDD7-A849-3E7F7F91D57C}"/>
              </a:ext>
            </a:extLst>
          </p:cNvPr>
          <p:cNvSpPr/>
          <p:nvPr/>
        </p:nvSpPr>
        <p:spPr>
          <a:xfrm>
            <a:off x="9108064" y="1289466"/>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5" name="TextBox 9">
            <a:extLst>
              <a:ext uri="{FF2B5EF4-FFF2-40B4-BE49-F238E27FC236}">
                <a16:creationId xmlns:a16="http://schemas.microsoft.com/office/drawing/2014/main" id="{7E4675F3-1A96-F383-8366-217A362CCB94}"/>
              </a:ext>
            </a:extLst>
          </p:cNvPr>
          <p:cNvSpPr txBox="1"/>
          <p:nvPr/>
        </p:nvSpPr>
        <p:spPr>
          <a:xfrm>
            <a:off x="8703526" y="950072"/>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d’architecture</a:t>
            </a:r>
            <a:endParaRPr lang="en-US" sz="1400" dirty="0">
              <a:solidFill>
                <a:srgbClr val="767171"/>
              </a:solidFill>
              <a:latin typeface="Century Gothic" panose="020B0502020202020204" pitchFamily="34" charset="0"/>
            </a:endParaRPr>
          </a:p>
        </p:txBody>
      </p:sp>
      <p:sp>
        <p:nvSpPr>
          <p:cNvPr id="38" name="ZoneTexte 37">
            <a:extLst>
              <a:ext uri="{FF2B5EF4-FFF2-40B4-BE49-F238E27FC236}">
                <a16:creationId xmlns:a16="http://schemas.microsoft.com/office/drawing/2014/main" id="{766DB025-1523-2EDD-3197-AEC5F571BE42}"/>
              </a:ext>
            </a:extLst>
          </p:cNvPr>
          <p:cNvSpPr txBox="1"/>
          <p:nvPr/>
        </p:nvSpPr>
        <p:spPr>
          <a:xfrm>
            <a:off x="4576265" y="1599411"/>
            <a:ext cx="2500108" cy="369332"/>
          </a:xfrm>
          <a:prstGeom prst="rect">
            <a:avLst/>
          </a:prstGeom>
          <a:noFill/>
        </p:spPr>
        <p:txBody>
          <a:bodyPr wrap="none" rtlCol="0">
            <a:spAutoFit/>
          </a:bodyPr>
          <a:lstStyle/>
          <a:p>
            <a:pPr algn="ctr"/>
            <a:r>
              <a:rPr lang="fr-FR" i="1" dirty="0"/>
              <a:t>Interaction Client/Agent</a:t>
            </a:r>
          </a:p>
        </p:txBody>
      </p:sp>
      <p:pic>
        <p:nvPicPr>
          <p:cNvPr id="39" name="Image 38">
            <a:extLst>
              <a:ext uri="{FF2B5EF4-FFF2-40B4-BE49-F238E27FC236}">
                <a16:creationId xmlns:a16="http://schemas.microsoft.com/office/drawing/2014/main" id="{A63C41A5-2538-6C5E-7740-58C518D51F9F}"/>
              </a:ext>
            </a:extLst>
          </p:cNvPr>
          <p:cNvPicPr>
            <a:picLocks noChangeAspect="1"/>
          </p:cNvPicPr>
          <p:nvPr/>
        </p:nvPicPr>
        <p:blipFill>
          <a:blip r:embed="rId3"/>
          <a:stretch>
            <a:fillRect/>
          </a:stretch>
        </p:blipFill>
        <p:spPr>
          <a:xfrm>
            <a:off x="1356267" y="1965185"/>
            <a:ext cx="9431182" cy="4586084"/>
          </a:xfrm>
          <a:prstGeom prst="rect">
            <a:avLst/>
          </a:prstGeom>
        </p:spPr>
      </p:pic>
    </p:spTree>
    <p:extLst>
      <p:ext uri="{BB962C8B-B14F-4D97-AF65-F5344CB8AC3E}">
        <p14:creationId xmlns:p14="http://schemas.microsoft.com/office/powerpoint/2010/main" val="2440772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1000" fill="hold"/>
                                        <p:tgtEl>
                                          <p:spTgt spid="19"/>
                                        </p:tgtEl>
                                        <p:attrNameLst>
                                          <p:attrName>ppt_w</p:attrName>
                                        </p:attrNameLst>
                                      </p:cBhvr>
                                      <p:tavLst>
                                        <p:tav tm="0">
                                          <p:val>
                                            <p:fltVal val="0"/>
                                          </p:val>
                                        </p:tav>
                                        <p:tav tm="100000">
                                          <p:val>
                                            <p:strVal val="#ppt_w"/>
                                          </p:val>
                                        </p:tav>
                                      </p:tavLst>
                                    </p:anim>
                                    <p:anim calcmode="lin" valueType="num">
                                      <p:cBhvr>
                                        <p:cTn id="14" dur="1000" fill="hold"/>
                                        <p:tgtEl>
                                          <p:spTgt spid="19"/>
                                        </p:tgtEl>
                                        <p:attrNameLst>
                                          <p:attrName>ppt_h</p:attrName>
                                        </p:attrNameLst>
                                      </p:cBhvr>
                                      <p:tavLst>
                                        <p:tav tm="0">
                                          <p:val>
                                            <p:fltVal val="0"/>
                                          </p:val>
                                        </p:tav>
                                        <p:tav tm="100000">
                                          <p:val>
                                            <p:strVal val="#ppt_h"/>
                                          </p:val>
                                        </p:tav>
                                      </p:tavLst>
                                    </p:anim>
                                    <p:anim calcmode="lin" valueType="num">
                                      <p:cBhvr>
                                        <p:cTn id="15" dur="1000" fill="hold"/>
                                        <p:tgtEl>
                                          <p:spTgt spid="19"/>
                                        </p:tgtEl>
                                        <p:attrNameLst>
                                          <p:attrName>style.rotation</p:attrName>
                                        </p:attrNameLst>
                                      </p:cBhvr>
                                      <p:tavLst>
                                        <p:tav tm="0">
                                          <p:val>
                                            <p:fltVal val="90"/>
                                          </p:val>
                                        </p:tav>
                                        <p:tav tm="100000">
                                          <p:val>
                                            <p:fltVal val="0"/>
                                          </p:val>
                                        </p:tav>
                                      </p:tavLst>
                                    </p:anim>
                                    <p:animEffect transition="in" filter="fade">
                                      <p:cBhvr>
                                        <p:cTn id="16" dur="1000"/>
                                        <p:tgtEl>
                                          <p:spTgt spid="1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left)">
                                      <p:cBhvr>
                                        <p:cTn id="2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1"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4" descr="Résultat de recherche d'images pour &quot;ensias logo&quot;"/>
          <p:cNvSpPr>
            <a:spLocks noChangeAspect="1" noChangeArrowheads="1"/>
          </p:cNvSpPr>
          <p:nvPr/>
        </p:nvSpPr>
        <p:spPr bwMode="auto">
          <a:xfrm>
            <a:off x="924202" y="822946"/>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28" name="TextBox 1"/>
          <p:cNvSpPr txBox="1"/>
          <p:nvPr/>
        </p:nvSpPr>
        <p:spPr>
          <a:xfrm>
            <a:off x="1887224" y="261038"/>
            <a:ext cx="7776864" cy="643169"/>
          </a:xfrm>
          <a:prstGeom prst="rect">
            <a:avLst/>
          </a:prstGeom>
          <a:noFill/>
        </p:spPr>
        <p:txBody>
          <a:bodyPr wrap="square" lIns="121907" tIns="60953" rIns="121907" bIns="60953" rtlCol="0">
            <a:noAutofit/>
            <a:scene3d>
              <a:camera prst="orthographicFront"/>
              <a:lightRig rig="soft" dir="t">
                <a:rot lat="0" lon="0" rev="15600000"/>
              </a:lightRig>
            </a:scene3d>
            <a:sp3d extrusionH="57150" prstMaterial="softEdge">
              <a:bevelT w="25400" h="38100"/>
            </a:sp3d>
          </a:bodyPr>
          <a:lstStyle/>
          <a:p>
            <a:pPr marL="0" marR="0" lvl="0" indent="0" algn="ctr" defTabSz="1219035" eaLnBrk="1" fontAlgn="auto" latinLnBrk="0" hangingPunct="1">
              <a:lnSpc>
                <a:spcPct val="100000"/>
              </a:lnSpc>
              <a:spcBef>
                <a:spcPts val="0"/>
              </a:spcBef>
              <a:spcAft>
                <a:spcPts val="0"/>
              </a:spcAft>
              <a:buClrTx/>
              <a:buSzTx/>
              <a:buFontTx/>
              <a:buNone/>
              <a:tabLst/>
              <a:defRPr/>
            </a:pPr>
            <a:r>
              <a:rPr lang="fr-FR" sz="4000" b="1" dirty="0">
                <a:solidFill>
                  <a:srgbClr val="00B050"/>
                </a:solidFill>
                <a:latin typeface="Bell MT" panose="02020503060305020303" pitchFamily="18" charset="0"/>
              </a:rPr>
              <a:t>Plan</a:t>
            </a:r>
            <a:r>
              <a:rPr lang="fr-FR" sz="4000" b="1" dirty="0">
                <a:solidFill>
                  <a:srgbClr val="277727"/>
                </a:solidFill>
                <a:latin typeface="Bell MT" panose="02020503060305020303" pitchFamily="18" charset="0"/>
              </a:rPr>
              <a:t> </a:t>
            </a:r>
          </a:p>
        </p:txBody>
      </p:sp>
      <p:sp>
        <p:nvSpPr>
          <p:cNvPr id="6" name="Espace réservé du numéro de diapositive 5"/>
          <p:cNvSpPr>
            <a:spLocks noGrp="1"/>
          </p:cNvSpPr>
          <p:nvPr>
            <p:ph type="sldNum" sz="quarter" idx="12"/>
          </p:nvPr>
        </p:nvSpPr>
        <p:spPr/>
        <p:txBody>
          <a:bodyPr/>
          <a:lstStyle/>
          <a:p>
            <a:fld id="{E00CEF6C-4C03-4B9C-9FCF-77E962022359}" type="slidenum">
              <a:rPr lang="fr-FR" sz="1800" smtClean="0">
                <a:solidFill>
                  <a:schemeClr val="tx1"/>
                </a:solidFill>
              </a:rPr>
              <a:t>2</a:t>
            </a:fld>
            <a:endParaRPr lang="fr-FR" sz="1800" dirty="0">
              <a:solidFill>
                <a:schemeClr val="tx1"/>
              </a:solidFill>
            </a:endParaRPr>
          </a:p>
        </p:txBody>
      </p:sp>
      <p:cxnSp>
        <p:nvCxnSpPr>
          <p:cNvPr id="8" name="Connecteur droit 7"/>
          <p:cNvCxnSpPr/>
          <p:nvPr/>
        </p:nvCxnSpPr>
        <p:spPr>
          <a:xfrm>
            <a:off x="601739" y="1127747"/>
            <a:ext cx="10961865" cy="0"/>
          </a:xfrm>
          <a:prstGeom prst="line">
            <a:avLst/>
          </a:prstGeom>
          <a:ln w="38100">
            <a:solidFill>
              <a:schemeClr val="accent3"/>
            </a:solidFill>
          </a:ln>
        </p:spPr>
        <p:style>
          <a:lnRef idx="3">
            <a:schemeClr val="accent6"/>
          </a:lnRef>
          <a:fillRef idx="0">
            <a:schemeClr val="accent6"/>
          </a:fillRef>
          <a:effectRef idx="2">
            <a:schemeClr val="accent6"/>
          </a:effectRef>
          <a:fontRef idx="minor">
            <a:schemeClr val="tx1"/>
          </a:fontRef>
        </p:style>
      </p:cxnSp>
      <p:cxnSp>
        <p:nvCxnSpPr>
          <p:cNvPr id="9" name="Connecteur droit 8"/>
          <p:cNvCxnSpPr>
            <a:stCxn id="10" idx="2"/>
          </p:cNvCxnSpPr>
          <p:nvPr/>
        </p:nvCxnSpPr>
        <p:spPr>
          <a:xfrm>
            <a:off x="1959978" y="2543126"/>
            <a:ext cx="0" cy="418718"/>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 name="Rectangle à coins arrondis 9"/>
          <p:cNvSpPr/>
          <p:nvPr/>
        </p:nvSpPr>
        <p:spPr>
          <a:xfrm>
            <a:off x="1869978" y="2363126"/>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1" name="Connecteur droit 10"/>
          <p:cNvCxnSpPr/>
          <p:nvPr/>
        </p:nvCxnSpPr>
        <p:spPr>
          <a:xfrm>
            <a:off x="1959978" y="2972709"/>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à coins arrondis 11"/>
          <p:cNvSpPr/>
          <p:nvPr/>
        </p:nvSpPr>
        <p:spPr>
          <a:xfrm>
            <a:off x="1869978" y="2972707"/>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0D73F5"/>
              </a:solidFill>
            </a:endParaRPr>
          </a:p>
        </p:txBody>
      </p:sp>
      <p:cxnSp>
        <p:nvCxnSpPr>
          <p:cNvPr id="13" name="Connecteur droit 12"/>
          <p:cNvCxnSpPr/>
          <p:nvPr/>
        </p:nvCxnSpPr>
        <p:spPr>
          <a:xfrm>
            <a:off x="1959978" y="4246141"/>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Rectangle à coins arrondis 13"/>
          <p:cNvSpPr/>
          <p:nvPr/>
        </p:nvSpPr>
        <p:spPr>
          <a:xfrm>
            <a:off x="1869978" y="4246139"/>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à coins arrondis 15"/>
          <p:cNvSpPr/>
          <p:nvPr/>
        </p:nvSpPr>
        <p:spPr>
          <a:xfrm>
            <a:off x="1869978" y="4889856"/>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2086003" y="2242524"/>
            <a:ext cx="7002212" cy="430887"/>
          </a:xfrm>
          <a:prstGeom prst="rect">
            <a:avLst/>
          </a:prstGeom>
          <a:noFill/>
        </p:spPr>
        <p:txBody>
          <a:bodyPr wrap="square" rtlCol="0">
            <a:spAutoFit/>
          </a:bodyPr>
          <a:lstStyle/>
          <a:p>
            <a:r>
              <a:rPr lang="fr-FR" sz="2200" dirty="0">
                <a:latin typeface="Times New Roman" panose="02020603050405020304" pitchFamily="18" charset="0"/>
                <a:ea typeface="Open Sans"/>
                <a:cs typeface="Times New Roman" panose="02020603050405020304" pitchFamily="18" charset="0"/>
                <a:sym typeface="Open Sans"/>
              </a:rPr>
              <a:t>Contexte général du projet</a:t>
            </a:r>
          </a:p>
        </p:txBody>
      </p:sp>
      <p:sp>
        <p:nvSpPr>
          <p:cNvPr id="19" name="ZoneTexte 18"/>
          <p:cNvSpPr txBox="1"/>
          <p:nvPr/>
        </p:nvSpPr>
        <p:spPr>
          <a:xfrm>
            <a:off x="2086003" y="2864128"/>
            <a:ext cx="4214745" cy="430887"/>
          </a:xfrm>
          <a:prstGeom prst="rect">
            <a:avLst/>
          </a:prstGeom>
          <a:noFill/>
        </p:spPr>
        <p:txBody>
          <a:bodyPr wrap="square" rtlCol="0">
            <a:spAutoFit/>
          </a:bodyPr>
          <a:lstStyle/>
          <a:p>
            <a:r>
              <a:rPr lang="fr-FR" sz="2200" dirty="0">
                <a:latin typeface="Times New Roman" panose="02020603050405020304" pitchFamily="18" charset="0"/>
                <a:cs typeface="Times New Roman" panose="02020603050405020304" pitchFamily="18" charset="0"/>
              </a:rPr>
              <a:t>Spécification détaillées</a:t>
            </a:r>
          </a:p>
        </p:txBody>
      </p:sp>
      <p:sp>
        <p:nvSpPr>
          <p:cNvPr id="22" name="ZoneTexte 21"/>
          <p:cNvSpPr txBox="1"/>
          <p:nvPr/>
        </p:nvSpPr>
        <p:spPr>
          <a:xfrm>
            <a:off x="2086003" y="3487333"/>
            <a:ext cx="6877143" cy="430887"/>
          </a:xfrm>
          <a:prstGeom prst="rect">
            <a:avLst/>
          </a:prstGeom>
          <a:noFill/>
        </p:spPr>
        <p:txBody>
          <a:bodyPr wrap="square" rtlCol="0">
            <a:spAutoFit/>
          </a:bodyPr>
          <a:lstStyle/>
          <a:p>
            <a:r>
              <a:rPr lang="fr-FR" sz="2200"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rPr>
              <a:t>Conception de la solution</a:t>
            </a:r>
            <a:endParaRPr lang="fr-FR" sz="2200" dirty="0">
              <a:latin typeface="Times New Roman" panose="02020603050405020304" pitchFamily="18" charset="0"/>
              <a:cs typeface="Times New Roman" panose="02020603050405020304" pitchFamily="18" charset="0"/>
            </a:endParaRPr>
          </a:p>
        </p:txBody>
      </p:sp>
      <p:cxnSp>
        <p:nvCxnSpPr>
          <p:cNvPr id="23" name="Connecteur droit 22"/>
          <p:cNvCxnSpPr>
            <a:endCxn id="14" idx="0"/>
          </p:cNvCxnSpPr>
          <p:nvPr/>
        </p:nvCxnSpPr>
        <p:spPr>
          <a:xfrm>
            <a:off x="1959978" y="3620781"/>
            <a:ext cx="0" cy="625358"/>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Rectangle à coins arrondis 23"/>
          <p:cNvSpPr/>
          <p:nvPr/>
        </p:nvSpPr>
        <p:spPr>
          <a:xfrm>
            <a:off x="1869978" y="3620779"/>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ZoneTexte 26"/>
          <p:cNvSpPr txBox="1"/>
          <p:nvPr/>
        </p:nvSpPr>
        <p:spPr>
          <a:xfrm>
            <a:off x="2086003" y="4135249"/>
            <a:ext cx="6838313" cy="397032"/>
          </a:xfrm>
          <a:prstGeom prst="rect">
            <a:avLst/>
          </a:prstGeom>
          <a:noFill/>
        </p:spPr>
        <p:txBody>
          <a:bodyPr wrap="square" rtlCol="0">
            <a:spAutoFit/>
          </a:bodyPr>
          <a:lstStyle/>
          <a:p>
            <a:pPr defTabSz="1422400">
              <a:lnSpc>
                <a:spcPct val="90000"/>
              </a:lnSpc>
              <a:spcBef>
                <a:spcPct val="0"/>
              </a:spcBef>
              <a:spcAft>
                <a:spcPct val="35000"/>
              </a:spcAft>
            </a:pPr>
            <a:r>
              <a:rPr lang="fr-FR" sz="2200"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rPr>
              <a:t>Réalisation et mise en œuvre</a:t>
            </a:r>
          </a:p>
        </p:txBody>
      </p:sp>
      <p:sp>
        <p:nvSpPr>
          <p:cNvPr id="26" name="ZoneTexte 25"/>
          <p:cNvSpPr txBox="1"/>
          <p:nvPr/>
        </p:nvSpPr>
        <p:spPr>
          <a:xfrm>
            <a:off x="2049978" y="4749310"/>
            <a:ext cx="9282054" cy="430887"/>
          </a:xfrm>
          <a:prstGeom prst="rect">
            <a:avLst/>
          </a:prstGeom>
          <a:noFill/>
        </p:spPr>
        <p:txBody>
          <a:bodyPr wrap="square" rtlCol="0">
            <a:spAutoFit/>
          </a:bodyPr>
          <a:lstStyle/>
          <a:p>
            <a:r>
              <a:rPr lang="fr-FR" sz="2200" dirty="0">
                <a:latin typeface="Times New Roman" panose="02020603050405020304" pitchFamily="18" charset="0"/>
                <a:cs typeface="Times New Roman" panose="02020603050405020304" pitchFamily="18" charset="0"/>
              </a:rPr>
              <a:t>Conclusion et perspectives</a:t>
            </a:r>
          </a:p>
        </p:txBody>
      </p:sp>
      <p:grpSp>
        <p:nvGrpSpPr>
          <p:cNvPr id="29" name="Google Shape;102;p2">
            <a:extLst>
              <a:ext uri="{FF2B5EF4-FFF2-40B4-BE49-F238E27FC236}">
                <a16:creationId xmlns:a16="http://schemas.microsoft.com/office/drawing/2014/main" id="{8785B5A8-681E-4B08-BB64-07C28053C620}"/>
              </a:ext>
            </a:extLst>
          </p:cNvPr>
          <p:cNvGrpSpPr/>
          <p:nvPr/>
        </p:nvGrpSpPr>
        <p:grpSpPr>
          <a:xfrm>
            <a:off x="10776568" y="5069856"/>
            <a:ext cx="787036" cy="686587"/>
            <a:chOff x="4301450" y="1345460"/>
            <a:chExt cx="3706131" cy="3800182"/>
          </a:xfrm>
        </p:grpSpPr>
        <p:sp>
          <p:nvSpPr>
            <p:cNvPr id="30" name="Google Shape;103;p2">
              <a:extLst>
                <a:ext uri="{FF2B5EF4-FFF2-40B4-BE49-F238E27FC236}">
                  <a16:creationId xmlns:a16="http://schemas.microsoft.com/office/drawing/2014/main" id="{321DB6C1-78E9-4C57-91A4-ACB2696EBD7D}"/>
                </a:ext>
              </a:extLst>
            </p:cNvPr>
            <p:cNvSpPr/>
            <p:nvPr/>
          </p:nvSpPr>
          <p:spPr>
            <a:xfrm>
              <a:off x="5237576" y="2150644"/>
              <a:ext cx="1654266" cy="2994998"/>
            </a:xfrm>
            <a:custGeom>
              <a:avLst/>
              <a:gdLst/>
              <a:ahLst/>
              <a:cxnLst/>
              <a:rect l="l" t="t" r="r" b="b"/>
              <a:pathLst>
                <a:path w="2130" h="4055" extrusionOk="0">
                  <a:moveTo>
                    <a:pt x="504" y="2850"/>
                  </a:moveTo>
                  <a:cubicBezTo>
                    <a:pt x="504" y="2736"/>
                    <a:pt x="507" y="2621"/>
                    <a:pt x="503" y="2507"/>
                  </a:cubicBezTo>
                  <a:cubicBezTo>
                    <a:pt x="500" y="2424"/>
                    <a:pt x="485" y="2343"/>
                    <a:pt x="457" y="2264"/>
                  </a:cubicBezTo>
                  <a:cubicBezTo>
                    <a:pt x="434" y="2200"/>
                    <a:pt x="414" y="2134"/>
                    <a:pt x="387" y="2072"/>
                  </a:cubicBezTo>
                  <a:cubicBezTo>
                    <a:pt x="355" y="2000"/>
                    <a:pt x="316" y="1930"/>
                    <a:pt x="280" y="1860"/>
                  </a:cubicBezTo>
                  <a:cubicBezTo>
                    <a:pt x="244" y="1791"/>
                    <a:pt x="206" y="1724"/>
                    <a:pt x="172" y="1655"/>
                  </a:cubicBezTo>
                  <a:cubicBezTo>
                    <a:pt x="140" y="1590"/>
                    <a:pt x="110" y="1524"/>
                    <a:pt x="84" y="1457"/>
                  </a:cubicBezTo>
                  <a:cubicBezTo>
                    <a:pt x="63" y="1403"/>
                    <a:pt x="49" y="1347"/>
                    <a:pt x="35" y="1291"/>
                  </a:cubicBezTo>
                  <a:cubicBezTo>
                    <a:pt x="13" y="1200"/>
                    <a:pt x="0" y="1107"/>
                    <a:pt x="4" y="1012"/>
                  </a:cubicBezTo>
                  <a:cubicBezTo>
                    <a:pt x="7" y="949"/>
                    <a:pt x="14" y="886"/>
                    <a:pt x="24" y="824"/>
                  </a:cubicBezTo>
                  <a:cubicBezTo>
                    <a:pt x="33" y="775"/>
                    <a:pt x="49" y="728"/>
                    <a:pt x="63" y="680"/>
                  </a:cubicBezTo>
                  <a:cubicBezTo>
                    <a:pt x="67" y="668"/>
                    <a:pt x="78" y="659"/>
                    <a:pt x="81" y="647"/>
                  </a:cubicBezTo>
                  <a:cubicBezTo>
                    <a:pt x="103" y="575"/>
                    <a:pt x="138" y="509"/>
                    <a:pt x="179" y="447"/>
                  </a:cubicBezTo>
                  <a:cubicBezTo>
                    <a:pt x="225" y="378"/>
                    <a:pt x="277" y="314"/>
                    <a:pt x="341" y="262"/>
                  </a:cubicBezTo>
                  <a:cubicBezTo>
                    <a:pt x="389" y="222"/>
                    <a:pt x="439" y="184"/>
                    <a:pt x="492" y="152"/>
                  </a:cubicBezTo>
                  <a:cubicBezTo>
                    <a:pt x="538" y="123"/>
                    <a:pt x="589" y="101"/>
                    <a:pt x="640" y="80"/>
                  </a:cubicBezTo>
                  <a:cubicBezTo>
                    <a:pt x="720" y="48"/>
                    <a:pt x="803" y="29"/>
                    <a:pt x="888" y="17"/>
                  </a:cubicBezTo>
                  <a:cubicBezTo>
                    <a:pt x="998" y="0"/>
                    <a:pt x="1109" y="4"/>
                    <a:pt x="1219" y="12"/>
                  </a:cubicBezTo>
                  <a:cubicBezTo>
                    <a:pt x="1290" y="17"/>
                    <a:pt x="1361" y="32"/>
                    <a:pt x="1430" y="51"/>
                  </a:cubicBezTo>
                  <a:cubicBezTo>
                    <a:pt x="1537" y="80"/>
                    <a:pt x="1637" y="125"/>
                    <a:pt x="1728" y="189"/>
                  </a:cubicBezTo>
                  <a:cubicBezTo>
                    <a:pt x="1814" y="249"/>
                    <a:pt x="1886" y="322"/>
                    <a:pt x="1945" y="408"/>
                  </a:cubicBezTo>
                  <a:cubicBezTo>
                    <a:pt x="1991" y="475"/>
                    <a:pt x="2028" y="548"/>
                    <a:pt x="2056" y="625"/>
                  </a:cubicBezTo>
                  <a:cubicBezTo>
                    <a:pt x="2088" y="715"/>
                    <a:pt x="2105" y="807"/>
                    <a:pt x="2117" y="901"/>
                  </a:cubicBezTo>
                  <a:cubicBezTo>
                    <a:pt x="2130" y="1002"/>
                    <a:pt x="2121" y="1102"/>
                    <a:pt x="2104" y="1201"/>
                  </a:cubicBezTo>
                  <a:cubicBezTo>
                    <a:pt x="2093" y="1262"/>
                    <a:pt x="2075" y="1322"/>
                    <a:pt x="2053" y="1379"/>
                  </a:cubicBezTo>
                  <a:cubicBezTo>
                    <a:pt x="2021" y="1459"/>
                    <a:pt x="1986" y="1539"/>
                    <a:pt x="1946" y="1616"/>
                  </a:cubicBezTo>
                  <a:cubicBezTo>
                    <a:pt x="1907" y="1691"/>
                    <a:pt x="1860" y="1762"/>
                    <a:pt x="1818" y="1835"/>
                  </a:cubicBezTo>
                  <a:cubicBezTo>
                    <a:pt x="1779" y="1903"/>
                    <a:pt x="1738" y="1969"/>
                    <a:pt x="1702" y="2039"/>
                  </a:cubicBezTo>
                  <a:cubicBezTo>
                    <a:pt x="1675" y="2091"/>
                    <a:pt x="1653" y="2146"/>
                    <a:pt x="1633" y="2201"/>
                  </a:cubicBezTo>
                  <a:cubicBezTo>
                    <a:pt x="1613" y="2258"/>
                    <a:pt x="1595" y="2317"/>
                    <a:pt x="1582" y="2376"/>
                  </a:cubicBezTo>
                  <a:cubicBezTo>
                    <a:pt x="1572" y="2424"/>
                    <a:pt x="1567" y="2473"/>
                    <a:pt x="1567" y="2521"/>
                  </a:cubicBezTo>
                  <a:cubicBezTo>
                    <a:pt x="1566" y="2739"/>
                    <a:pt x="1565" y="2957"/>
                    <a:pt x="1567" y="3175"/>
                  </a:cubicBezTo>
                  <a:cubicBezTo>
                    <a:pt x="1568" y="3220"/>
                    <a:pt x="1552" y="3256"/>
                    <a:pt x="1529" y="3292"/>
                  </a:cubicBezTo>
                  <a:cubicBezTo>
                    <a:pt x="1498" y="3341"/>
                    <a:pt x="1467" y="3392"/>
                    <a:pt x="1436" y="3442"/>
                  </a:cubicBezTo>
                  <a:cubicBezTo>
                    <a:pt x="1407" y="3490"/>
                    <a:pt x="1377" y="3537"/>
                    <a:pt x="1347" y="3585"/>
                  </a:cubicBezTo>
                  <a:cubicBezTo>
                    <a:pt x="1291" y="3676"/>
                    <a:pt x="1235" y="3768"/>
                    <a:pt x="1179" y="3859"/>
                  </a:cubicBezTo>
                  <a:cubicBezTo>
                    <a:pt x="1146" y="3911"/>
                    <a:pt x="1113" y="3963"/>
                    <a:pt x="1081" y="4015"/>
                  </a:cubicBezTo>
                  <a:cubicBezTo>
                    <a:pt x="1057" y="4054"/>
                    <a:pt x="1003" y="4055"/>
                    <a:pt x="979" y="4016"/>
                  </a:cubicBezTo>
                  <a:cubicBezTo>
                    <a:pt x="927" y="3930"/>
                    <a:pt x="876" y="3844"/>
                    <a:pt x="823" y="3758"/>
                  </a:cubicBezTo>
                  <a:cubicBezTo>
                    <a:pt x="781" y="3687"/>
                    <a:pt x="737" y="3617"/>
                    <a:pt x="694" y="3546"/>
                  </a:cubicBezTo>
                  <a:cubicBezTo>
                    <a:pt x="658" y="3486"/>
                    <a:pt x="623" y="3425"/>
                    <a:pt x="586" y="3365"/>
                  </a:cubicBezTo>
                  <a:cubicBezTo>
                    <a:pt x="564" y="3328"/>
                    <a:pt x="539" y="3292"/>
                    <a:pt x="519" y="3253"/>
                  </a:cubicBezTo>
                  <a:cubicBezTo>
                    <a:pt x="510" y="3237"/>
                    <a:pt x="506" y="3217"/>
                    <a:pt x="505" y="3198"/>
                  </a:cubicBezTo>
                  <a:cubicBezTo>
                    <a:pt x="504" y="3082"/>
                    <a:pt x="505" y="2966"/>
                    <a:pt x="505" y="2850"/>
                  </a:cubicBezTo>
                  <a:cubicBezTo>
                    <a:pt x="505" y="2850"/>
                    <a:pt x="504" y="2850"/>
                    <a:pt x="504" y="2850"/>
                  </a:cubicBezTo>
                  <a:close/>
                  <a:moveTo>
                    <a:pt x="1035" y="2418"/>
                  </a:moveTo>
                  <a:cubicBezTo>
                    <a:pt x="1156" y="2418"/>
                    <a:pt x="1278" y="2418"/>
                    <a:pt x="1399" y="2418"/>
                  </a:cubicBezTo>
                  <a:cubicBezTo>
                    <a:pt x="1432" y="2418"/>
                    <a:pt x="1433" y="2417"/>
                    <a:pt x="1434" y="2385"/>
                  </a:cubicBezTo>
                  <a:cubicBezTo>
                    <a:pt x="1435" y="2305"/>
                    <a:pt x="1453" y="2228"/>
                    <a:pt x="1482" y="2155"/>
                  </a:cubicBezTo>
                  <a:cubicBezTo>
                    <a:pt x="1507" y="2091"/>
                    <a:pt x="1537" y="2028"/>
                    <a:pt x="1571" y="1968"/>
                  </a:cubicBezTo>
                  <a:cubicBezTo>
                    <a:pt x="1624" y="1871"/>
                    <a:pt x="1682" y="1778"/>
                    <a:pt x="1737" y="1682"/>
                  </a:cubicBezTo>
                  <a:cubicBezTo>
                    <a:pt x="1773" y="1619"/>
                    <a:pt x="1811" y="1557"/>
                    <a:pt x="1843" y="1492"/>
                  </a:cubicBezTo>
                  <a:cubicBezTo>
                    <a:pt x="1870" y="1439"/>
                    <a:pt x="1892" y="1383"/>
                    <a:pt x="1915" y="1328"/>
                  </a:cubicBezTo>
                  <a:cubicBezTo>
                    <a:pt x="1943" y="1261"/>
                    <a:pt x="1961" y="1190"/>
                    <a:pt x="1969" y="1118"/>
                  </a:cubicBezTo>
                  <a:cubicBezTo>
                    <a:pt x="1984" y="962"/>
                    <a:pt x="1972" y="809"/>
                    <a:pt x="1914" y="661"/>
                  </a:cubicBezTo>
                  <a:cubicBezTo>
                    <a:pt x="1883" y="582"/>
                    <a:pt x="1842" y="509"/>
                    <a:pt x="1788" y="444"/>
                  </a:cubicBezTo>
                  <a:cubicBezTo>
                    <a:pt x="1725" y="367"/>
                    <a:pt x="1648" y="306"/>
                    <a:pt x="1559" y="260"/>
                  </a:cubicBezTo>
                  <a:cubicBezTo>
                    <a:pt x="1478" y="217"/>
                    <a:pt x="1392" y="189"/>
                    <a:pt x="1302" y="172"/>
                  </a:cubicBezTo>
                  <a:cubicBezTo>
                    <a:pt x="1215" y="156"/>
                    <a:pt x="1127" y="150"/>
                    <a:pt x="1038" y="151"/>
                  </a:cubicBezTo>
                  <a:cubicBezTo>
                    <a:pt x="928" y="154"/>
                    <a:pt x="821" y="171"/>
                    <a:pt x="719" y="208"/>
                  </a:cubicBezTo>
                  <a:cubicBezTo>
                    <a:pt x="633" y="239"/>
                    <a:pt x="554" y="282"/>
                    <a:pt x="482" y="339"/>
                  </a:cubicBezTo>
                  <a:cubicBezTo>
                    <a:pt x="379" y="418"/>
                    <a:pt x="301" y="517"/>
                    <a:pt x="244" y="633"/>
                  </a:cubicBezTo>
                  <a:cubicBezTo>
                    <a:pt x="213" y="696"/>
                    <a:pt x="191" y="762"/>
                    <a:pt x="175" y="831"/>
                  </a:cubicBezTo>
                  <a:cubicBezTo>
                    <a:pt x="158" y="898"/>
                    <a:pt x="152" y="966"/>
                    <a:pt x="152" y="1033"/>
                  </a:cubicBezTo>
                  <a:cubicBezTo>
                    <a:pt x="152" y="1130"/>
                    <a:pt x="163" y="1226"/>
                    <a:pt x="195" y="1318"/>
                  </a:cubicBezTo>
                  <a:cubicBezTo>
                    <a:pt x="212" y="1367"/>
                    <a:pt x="225" y="1419"/>
                    <a:pt x="247" y="1466"/>
                  </a:cubicBezTo>
                  <a:cubicBezTo>
                    <a:pt x="281" y="1545"/>
                    <a:pt x="320" y="1622"/>
                    <a:pt x="359" y="1698"/>
                  </a:cubicBezTo>
                  <a:cubicBezTo>
                    <a:pt x="398" y="1772"/>
                    <a:pt x="440" y="1844"/>
                    <a:pt x="480" y="1917"/>
                  </a:cubicBezTo>
                  <a:cubicBezTo>
                    <a:pt x="525" y="1998"/>
                    <a:pt x="564" y="2082"/>
                    <a:pt x="594" y="2171"/>
                  </a:cubicBezTo>
                  <a:cubicBezTo>
                    <a:pt x="619" y="2242"/>
                    <a:pt x="634" y="2314"/>
                    <a:pt x="638" y="2389"/>
                  </a:cubicBezTo>
                  <a:cubicBezTo>
                    <a:pt x="639" y="2415"/>
                    <a:pt x="642" y="2418"/>
                    <a:pt x="669" y="2418"/>
                  </a:cubicBezTo>
                  <a:cubicBezTo>
                    <a:pt x="791" y="2418"/>
                    <a:pt x="913" y="2418"/>
                    <a:pt x="1035" y="2418"/>
                  </a:cubicBezTo>
                  <a:close/>
                  <a:moveTo>
                    <a:pt x="1036" y="3269"/>
                  </a:moveTo>
                  <a:cubicBezTo>
                    <a:pt x="1036" y="3269"/>
                    <a:pt x="1036" y="3269"/>
                    <a:pt x="1036" y="3269"/>
                  </a:cubicBezTo>
                  <a:cubicBezTo>
                    <a:pt x="921" y="3269"/>
                    <a:pt x="805" y="3269"/>
                    <a:pt x="690" y="3270"/>
                  </a:cubicBezTo>
                  <a:cubicBezTo>
                    <a:pt x="684" y="3270"/>
                    <a:pt x="677" y="3274"/>
                    <a:pt x="671" y="3276"/>
                  </a:cubicBezTo>
                  <a:cubicBezTo>
                    <a:pt x="673" y="3282"/>
                    <a:pt x="674" y="3288"/>
                    <a:pt x="677" y="3294"/>
                  </a:cubicBezTo>
                  <a:cubicBezTo>
                    <a:pt x="689" y="3314"/>
                    <a:pt x="702" y="3335"/>
                    <a:pt x="714" y="3355"/>
                  </a:cubicBezTo>
                  <a:cubicBezTo>
                    <a:pt x="765" y="3441"/>
                    <a:pt x="817" y="3526"/>
                    <a:pt x="869" y="3612"/>
                  </a:cubicBezTo>
                  <a:cubicBezTo>
                    <a:pt x="876" y="3624"/>
                    <a:pt x="885" y="3629"/>
                    <a:pt x="900" y="3629"/>
                  </a:cubicBezTo>
                  <a:cubicBezTo>
                    <a:pt x="988" y="3629"/>
                    <a:pt x="1076" y="3629"/>
                    <a:pt x="1164" y="3629"/>
                  </a:cubicBezTo>
                  <a:cubicBezTo>
                    <a:pt x="1178" y="3629"/>
                    <a:pt x="1187" y="3625"/>
                    <a:pt x="1195" y="3612"/>
                  </a:cubicBezTo>
                  <a:cubicBezTo>
                    <a:pt x="1223" y="3567"/>
                    <a:pt x="1251" y="3521"/>
                    <a:pt x="1280" y="3476"/>
                  </a:cubicBezTo>
                  <a:cubicBezTo>
                    <a:pt x="1317" y="3416"/>
                    <a:pt x="1354" y="3357"/>
                    <a:pt x="1390" y="3297"/>
                  </a:cubicBezTo>
                  <a:cubicBezTo>
                    <a:pt x="1394" y="3290"/>
                    <a:pt x="1396" y="3282"/>
                    <a:pt x="1398" y="3274"/>
                  </a:cubicBezTo>
                  <a:cubicBezTo>
                    <a:pt x="1391" y="3272"/>
                    <a:pt x="1383" y="3269"/>
                    <a:pt x="1376" y="3269"/>
                  </a:cubicBezTo>
                  <a:cubicBezTo>
                    <a:pt x="1263" y="3269"/>
                    <a:pt x="1149" y="3269"/>
                    <a:pt x="1036" y="3269"/>
                  </a:cubicBezTo>
                  <a:close/>
                  <a:moveTo>
                    <a:pt x="1433" y="2860"/>
                  </a:moveTo>
                  <a:cubicBezTo>
                    <a:pt x="1433" y="2771"/>
                    <a:pt x="1433" y="2682"/>
                    <a:pt x="1434" y="2592"/>
                  </a:cubicBezTo>
                  <a:cubicBezTo>
                    <a:pt x="1434" y="2573"/>
                    <a:pt x="1429" y="2565"/>
                    <a:pt x="1408" y="2565"/>
                  </a:cubicBezTo>
                  <a:cubicBezTo>
                    <a:pt x="1362" y="2567"/>
                    <a:pt x="1316" y="2566"/>
                    <a:pt x="1270" y="2566"/>
                  </a:cubicBezTo>
                  <a:cubicBezTo>
                    <a:pt x="1252" y="2565"/>
                    <a:pt x="1245" y="2571"/>
                    <a:pt x="1245" y="2589"/>
                  </a:cubicBezTo>
                  <a:cubicBezTo>
                    <a:pt x="1245" y="2770"/>
                    <a:pt x="1245" y="2950"/>
                    <a:pt x="1245" y="3131"/>
                  </a:cubicBezTo>
                  <a:cubicBezTo>
                    <a:pt x="1245" y="3149"/>
                    <a:pt x="1252" y="3157"/>
                    <a:pt x="1271" y="3157"/>
                  </a:cubicBezTo>
                  <a:cubicBezTo>
                    <a:pt x="1315" y="3156"/>
                    <a:pt x="1359" y="3157"/>
                    <a:pt x="1403" y="3157"/>
                  </a:cubicBezTo>
                  <a:cubicBezTo>
                    <a:pt x="1431" y="3157"/>
                    <a:pt x="1433" y="3154"/>
                    <a:pt x="1433" y="3126"/>
                  </a:cubicBezTo>
                  <a:cubicBezTo>
                    <a:pt x="1434" y="3037"/>
                    <a:pt x="1433" y="2949"/>
                    <a:pt x="1433" y="2860"/>
                  </a:cubicBezTo>
                  <a:close/>
                  <a:moveTo>
                    <a:pt x="810" y="2861"/>
                  </a:moveTo>
                  <a:cubicBezTo>
                    <a:pt x="810" y="2770"/>
                    <a:pt x="810" y="2680"/>
                    <a:pt x="810" y="2589"/>
                  </a:cubicBezTo>
                  <a:cubicBezTo>
                    <a:pt x="810" y="2572"/>
                    <a:pt x="806" y="2565"/>
                    <a:pt x="788" y="2566"/>
                  </a:cubicBezTo>
                  <a:cubicBezTo>
                    <a:pt x="746" y="2567"/>
                    <a:pt x="704" y="2566"/>
                    <a:pt x="662" y="2566"/>
                  </a:cubicBezTo>
                  <a:cubicBezTo>
                    <a:pt x="645" y="2565"/>
                    <a:pt x="638" y="2571"/>
                    <a:pt x="638" y="2589"/>
                  </a:cubicBezTo>
                  <a:cubicBezTo>
                    <a:pt x="638" y="2770"/>
                    <a:pt x="638" y="2951"/>
                    <a:pt x="638" y="3133"/>
                  </a:cubicBezTo>
                  <a:cubicBezTo>
                    <a:pt x="638" y="3151"/>
                    <a:pt x="646" y="3157"/>
                    <a:pt x="663" y="3157"/>
                  </a:cubicBezTo>
                  <a:cubicBezTo>
                    <a:pt x="701" y="3156"/>
                    <a:pt x="739" y="3157"/>
                    <a:pt x="777" y="3157"/>
                  </a:cubicBezTo>
                  <a:cubicBezTo>
                    <a:pt x="810" y="3157"/>
                    <a:pt x="810" y="3157"/>
                    <a:pt x="810" y="3125"/>
                  </a:cubicBezTo>
                  <a:cubicBezTo>
                    <a:pt x="810" y="3037"/>
                    <a:pt x="810" y="2949"/>
                    <a:pt x="810" y="2861"/>
                  </a:cubicBezTo>
                  <a:close/>
                  <a:moveTo>
                    <a:pt x="945" y="2861"/>
                  </a:moveTo>
                  <a:cubicBezTo>
                    <a:pt x="945" y="2951"/>
                    <a:pt x="945" y="3041"/>
                    <a:pt x="946" y="3131"/>
                  </a:cubicBezTo>
                  <a:cubicBezTo>
                    <a:pt x="946" y="3155"/>
                    <a:pt x="947" y="3156"/>
                    <a:pt x="972" y="3157"/>
                  </a:cubicBezTo>
                  <a:cubicBezTo>
                    <a:pt x="1008" y="3157"/>
                    <a:pt x="1044" y="3157"/>
                    <a:pt x="1080" y="3157"/>
                  </a:cubicBezTo>
                  <a:cubicBezTo>
                    <a:pt x="1107" y="3157"/>
                    <a:pt x="1110" y="3154"/>
                    <a:pt x="1110" y="3126"/>
                  </a:cubicBezTo>
                  <a:cubicBezTo>
                    <a:pt x="1111" y="3063"/>
                    <a:pt x="1111" y="3000"/>
                    <a:pt x="1111" y="2938"/>
                  </a:cubicBezTo>
                  <a:cubicBezTo>
                    <a:pt x="1111" y="2824"/>
                    <a:pt x="1111" y="2710"/>
                    <a:pt x="1111" y="2596"/>
                  </a:cubicBezTo>
                  <a:cubicBezTo>
                    <a:pt x="1110" y="2567"/>
                    <a:pt x="1109" y="2566"/>
                    <a:pt x="1080" y="2566"/>
                  </a:cubicBezTo>
                  <a:cubicBezTo>
                    <a:pt x="1043" y="2566"/>
                    <a:pt x="1007" y="2567"/>
                    <a:pt x="970" y="2565"/>
                  </a:cubicBezTo>
                  <a:cubicBezTo>
                    <a:pt x="950" y="2565"/>
                    <a:pt x="945" y="2572"/>
                    <a:pt x="945" y="2591"/>
                  </a:cubicBezTo>
                  <a:cubicBezTo>
                    <a:pt x="946" y="2681"/>
                    <a:pt x="945" y="2771"/>
                    <a:pt x="945" y="2861"/>
                  </a:cubicBezTo>
                  <a:close/>
                  <a:moveTo>
                    <a:pt x="1031" y="3741"/>
                  </a:moveTo>
                  <a:cubicBezTo>
                    <a:pt x="1011" y="3741"/>
                    <a:pt x="990" y="3741"/>
                    <a:pt x="970" y="3741"/>
                  </a:cubicBezTo>
                  <a:cubicBezTo>
                    <a:pt x="960" y="3742"/>
                    <a:pt x="950" y="3745"/>
                    <a:pt x="956" y="3757"/>
                  </a:cubicBezTo>
                  <a:cubicBezTo>
                    <a:pt x="977" y="3792"/>
                    <a:pt x="999" y="3827"/>
                    <a:pt x="1020" y="3861"/>
                  </a:cubicBezTo>
                  <a:cubicBezTo>
                    <a:pt x="1028" y="3873"/>
                    <a:pt x="1036" y="3870"/>
                    <a:pt x="1042" y="3860"/>
                  </a:cubicBezTo>
                  <a:cubicBezTo>
                    <a:pt x="1062" y="3829"/>
                    <a:pt x="1082" y="3797"/>
                    <a:pt x="1101" y="3764"/>
                  </a:cubicBezTo>
                  <a:cubicBezTo>
                    <a:pt x="1110" y="3750"/>
                    <a:pt x="1106" y="3742"/>
                    <a:pt x="1089" y="3741"/>
                  </a:cubicBezTo>
                  <a:cubicBezTo>
                    <a:pt x="1070" y="3741"/>
                    <a:pt x="1051" y="3741"/>
                    <a:pt x="1031" y="37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1" name="Google Shape;104;p2">
              <a:extLst>
                <a:ext uri="{FF2B5EF4-FFF2-40B4-BE49-F238E27FC236}">
                  <a16:creationId xmlns:a16="http://schemas.microsoft.com/office/drawing/2014/main" id="{D2234A24-7835-4E40-821D-4B7015D6848C}"/>
                </a:ext>
              </a:extLst>
            </p:cNvPr>
            <p:cNvSpPr/>
            <p:nvPr/>
          </p:nvSpPr>
          <p:spPr>
            <a:xfrm>
              <a:off x="4656973" y="3858847"/>
              <a:ext cx="519218" cy="458782"/>
            </a:xfrm>
            <a:custGeom>
              <a:avLst/>
              <a:gdLst/>
              <a:ahLst/>
              <a:cxnLst/>
              <a:rect l="l" t="t" r="r" b="b"/>
              <a:pathLst>
                <a:path w="613" h="525" extrusionOk="0">
                  <a:moveTo>
                    <a:pt x="529" y="5"/>
                  </a:moveTo>
                  <a:cubicBezTo>
                    <a:pt x="565" y="2"/>
                    <a:pt x="593" y="29"/>
                    <a:pt x="604" y="62"/>
                  </a:cubicBezTo>
                  <a:cubicBezTo>
                    <a:pt x="613" y="88"/>
                    <a:pt x="598" y="125"/>
                    <a:pt x="574" y="144"/>
                  </a:cubicBezTo>
                  <a:cubicBezTo>
                    <a:pt x="513" y="193"/>
                    <a:pt x="453" y="243"/>
                    <a:pt x="393" y="293"/>
                  </a:cubicBezTo>
                  <a:cubicBezTo>
                    <a:pt x="349" y="329"/>
                    <a:pt x="305" y="364"/>
                    <a:pt x="261" y="400"/>
                  </a:cubicBezTo>
                  <a:cubicBezTo>
                    <a:pt x="225" y="430"/>
                    <a:pt x="188" y="460"/>
                    <a:pt x="153" y="491"/>
                  </a:cubicBezTo>
                  <a:cubicBezTo>
                    <a:pt x="118" y="521"/>
                    <a:pt x="76" y="525"/>
                    <a:pt x="47" y="506"/>
                  </a:cubicBezTo>
                  <a:cubicBezTo>
                    <a:pt x="3" y="477"/>
                    <a:pt x="0" y="413"/>
                    <a:pt x="41" y="380"/>
                  </a:cubicBezTo>
                  <a:cubicBezTo>
                    <a:pt x="116" y="319"/>
                    <a:pt x="191" y="258"/>
                    <a:pt x="266" y="197"/>
                  </a:cubicBezTo>
                  <a:cubicBezTo>
                    <a:pt x="335" y="140"/>
                    <a:pt x="402" y="83"/>
                    <a:pt x="471" y="28"/>
                  </a:cubicBezTo>
                  <a:cubicBezTo>
                    <a:pt x="487" y="15"/>
                    <a:pt x="508" y="9"/>
                    <a:pt x="526" y="0"/>
                  </a:cubicBezTo>
                  <a:cubicBezTo>
                    <a:pt x="527" y="2"/>
                    <a:pt x="528" y="3"/>
                    <a:pt x="529"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2" name="Google Shape;105;p2">
              <a:extLst>
                <a:ext uri="{FF2B5EF4-FFF2-40B4-BE49-F238E27FC236}">
                  <a16:creationId xmlns:a16="http://schemas.microsoft.com/office/drawing/2014/main" id="{B10E9F73-87C6-4532-B83D-AB2DDFC511D3}"/>
                </a:ext>
              </a:extLst>
            </p:cNvPr>
            <p:cNvSpPr/>
            <p:nvPr/>
          </p:nvSpPr>
          <p:spPr>
            <a:xfrm>
              <a:off x="6759416" y="1345460"/>
              <a:ext cx="391331" cy="571164"/>
            </a:xfrm>
            <a:custGeom>
              <a:avLst/>
              <a:gdLst/>
              <a:ahLst/>
              <a:cxnLst/>
              <a:rect l="l" t="t" r="r" b="b"/>
              <a:pathLst>
                <a:path w="461" h="652" extrusionOk="0">
                  <a:moveTo>
                    <a:pt x="370" y="0"/>
                  </a:moveTo>
                  <a:cubicBezTo>
                    <a:pt x="426" y="2"/>
                    <a:pt x="461" y="55"/>
                    <a:pt x="437" y="106"/>
                  </a:cubicBezTo>
                  <a:cubicBezTo>
                    <a:pt x="422" y="140"/>
                    <a:pt x="402" y="172"/>
                    <a:pt x="384" y="204"/>
                  </a:cubicBezTo>
                  <a:cubicBezTo>
                    <a:pt x="353" y="260"/>
                    <a:pt x="321" y="315"/>
                    <a:pt x="289" y="371"/>
                  </a:cubicBezTo>
                  <a:cubicBezTo>
                    <a:pt x="253" y="433"/>
                    <a:pt x="217" y="494"/>
                    <a:pt x="180" y="556"/>
                  </a:cubicBezTo>
                  <a:cubicBezTo>
                    <a:pt x="167" y="578"/>
                    <a:pt x="156" y="601"/>
                    <a:pt x="139" y="621"/>
                  </a:cubicBezTo>
                  <a:cubicBezTo>
                    <a:pt x="116" y="649"/>
                    <a:pt x="75" y="652"/>
                    <a:pt x="41" y="632"/>
                  </a:cubicBezTo>
                  <a:cubicBezTo>
                    <a:pt x="15" y="617"/>
                    <a:pt x="0" y="578"/>
                    <a:pt x="11" y="547"/>
                  </a:cubicBezTo>
                  <a:cubicBezTo>
                    <a:pt x="19" y="526"/>
                    <a:pt x="30" y="507"/>
                    <a:pt x="41" y="488"/>
                  </a:cubicBezTo>
                  <a:cubicBezTo>
                    <a:pt x="79" y="421"/>
                    <a:pt x="117" y="354"/>
                    <a:pt x="156" y="287"/>
                  </a:cubicBezTo>
                  <a:cubicBezTo>
                    <a:pt x="192" y="224"/>
                    <a:pt x="229" y="162"/>
                    <a:pt x="265" y="100"/>
                  </a:cubicBezTo>
                  <a:cubicBezTo>
                    <a:pt x="277" y="78"/>
                    <a:pt x="289" y="56"/>
                    <a:pt x="303" y="35"/>
                  </a:cubicBezTo>
                  <a:cubicBezTo>
                    <a:pt x="320" y="9"/>
                    <a:pt x="339" y="0"/>
                    <a:pt x="37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3" name="Google Shape;106;p2">
              <a:extLst>
                <a:ext uri="{FF2B5EF4-FFF2-40B4-BE49-F238E27FC236}">
                  <a16:creationId xmlns:a16="http://schemas.microsoft.com/office/drawing/2014/main" id="{FFB54B63-F3FB-4FB6-9E62-5024E6364B5A}"/>
                </a:ext>
              </a:extLst>
            </p:cNvPr>
            <p:cNvSpPr/>
            <p:nvPr/>
          </p:nvSpPr>
          <p:spPr>
            <a:xfrm>
              <a:off x="5178747" y="1378514"/>
              <a:ext cx="370870" cy="576453"/>
            </a:xfrm>
            <a:custGeom>
              <a:avLst/>
              <a:gdLst/>
              <a:ahLst/>
              <a:cxnLst/>
              <a:rect l="l" t="t" r="r" b="b"/>
              <a:pathLst>
                <a:path w="438" h="660" extrusionOk="0">
                  <a:moveTo>
                    <a:pt x="81" y="4"/>
                  </a:moveTo>
                  <a:cubicBezTo>
                    <a:pt x="116" y="3"/>
                    <a:pt x="137" y="18"/>
                    <a:pt x="152" y="45"/>
                  </a:cubicBezTo>
                  <a:cubicBezTo>
                    <a:pt x="196" y="123"/>
                    <a:pt x="241" y="202"/>
                    <a:pt x="285" y="281"/>
                  </a:cubicBezTo>
                  <a:cubicBezTo>
                    <a:pt x="327" y="357"/>
                    <a:pt x="369" y="433"/>
                    <a:pt x="410" y="509"/>
                  </a:cubicBezTo>
                  <a:cubicBezTo>
                    <a:pt x="421" y="530"/>
                    <a:pt x="432" y="553"/>
                    <a:pt x="434" y="575"/>
                  </a:cubicBezTo>
                  <a:cubicBezTo>
                    <a:pt x="438" y="612"/>
                    <a:pt x="412" y="642"/>
                    <a:pt x="379" y="651"/>
                  </a:cubicBezTo>
                  <a:cubicBezTo>
                    <a:pt x="346" y="660"/>
                    <a:pt x="306" y="641"/>
                    <a:pt x="289" y="610"/>
                  </a:cubicBezTo>
                  <a:cubicBezTo>
                    <a:pt x="260" y="556"/>
                    <a:pt x="230" y="502"/>
                    <a:pt x="200" y="449"/>
                  </a:cubicBezTo>
                  <a:cubicBezTo>
                    <a:pt x="169" y="393"/>
                    <a:pt x="139" y="337"/>
                    <a:pt x="108" y="282"/>
                  </a:cubicBezTo>
                  <a:cubicBezTo>
                    <a:pt x="78" y="229"/>
                    <a:pt x="47" y="175"/>
                    <a:pt x="17" y="122"/>
                  </a:cubicBezTo>
                  <a:cubicBezTo>
                    <a:pt x="2" y="95"/>
                    <a:pt x="0" y="66"/>
                    <a:pt x="16" y="40"/>
                  </a:cubicBezTo>
                  <a:cubicBezTo>
                    <a:pt x="31" y="15"/>
                    <a:pt x="53" y="0"/>
                    <a:pt x="8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4" name="Google Shape;107;p2">
              <a:extLst>
                <a:ext uri="{FF2B5EF4-FFF2-40B4-BE49-F238E27FC236}">
                  <a16:creationId xmlns:a16="http://schemas.microsoft.com/office/drawing/2014/main" id="{43FF8341-1563-4004-9CD8-682D12A2BC7C}"/>
                </a:ext>
              </a:extLst>
            </p:cNvPr>
            <p:cNvSpPr/>
            <p:nvPr/>
          </p:nvSpPr>
          <p:spPr>
            <a:xfrm>
              <a:off x="7114940" y="3801994"/>
              <a:ext cx="521774" cy="452171"/>
            </a:xfrm>
            <a:custGeom>
              <a:avLst/>
              <a:gdLst/>
              <a:ahLst/>
              <a:cxnLst/>
              <a:rect l="l" t="t" r="r" b="b"/>
              <a:pathLst>
                <a:path w="618" h="516" extrusionOk="0">
                  <a:moveTo>
                    <a:pt x="528" y="516"/>
                  </a:moveTo>
                  <a:cubicBezTo>
                    <a:pt x="511" y="508"/>
                    <a:pt x="493" y="504"/>
                    <a:pt x="479" y="493"/>
                  </a:cubicBezTo>
                  <a:cubicBezTo>
                    <a:pt x="397" y="430"/>
                    <a:pt x="315" y="366"/>
                    <a:pt x="233" y="302"/>
                  </a:cubicBezTo>
                  <a:cubicBezTo>
                    <a:pt x="179" y="259"/>
                    <a:pt x="125" y="216"/>
                    <a:pt x="70" y="172"/>
                  </a:cubicBezTo>
                  <a:cubicBezTo>
                    <a:pt x="55" y="160"/>
                    <a:pt x="39" y="149"/>
                    <a:pt x="27" y="136"/>
                  </a:cubicBezTo>
                  <a:cubicBezTo>
                    <a:pt x="0" y="106"/>
                    <a:pt x="1" y="60"/>
                    <a:pt x="28" y="31"/>
                  </a:cubicBezTo>
                  <a:cubicBezTo>
                    <a:pt x="54" y="4"/>
                    <a:pt x="100" y="0"/>
                    <a:pt x="131" y="24"/>
                  </a:cubicBezTo>
                  <a:cubicBezTo>
                    <a:pt x="190" y="70"/>
                    <a:pt x="249" y="117"/>
                    <a:pt x="308" y="163"/>
                  </a:cubicBezTo>
                  <a:cubicBezTo>
                    <a:pt x="378" y="217"/>
                    <a:pt x="449" y="272"/>
                    <a:pt x="519" y="327"/>
                  </a:cubicBezTo>
                  <a:cubicBezTo>
                    <a:pt x="540" y="343"/>
                    <a:pt x="560" y="361"/>
                    <a:pt x="581" y="377"/>
                  </a:cubicBezTo>
                  <a:cubicBezTo>
                    <a:pt x="613" y="403"/>
                    <a:pt x="618" y="463"/>
                    <a:pt x="580" y="495"/>
                  </a:cubicBezTo>
                  <a:cubicBezTo>
                    <a:pt x="566" y="506"/>
                    <a:pt x="547" y="509"/>
                    <a:pt x="528" y="5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5" name="Google Shape;108;p2">
              <a:extLst>
                <a:ext uri="{FF2B5EF4-FFF2-40B4-BE49-F238E27FC236}">
                  <a16:creationId xmlns:a16="http://schemas.microsoft.com/office/drawing/2014/main" id="{9CDF1111-29CD-472A-8AA3-1E469CCAA93B}"/>
                </a:ext>
              </a:extLst>
            </p:cNvPr>
            <p:cNvSpPr/>
            <p:nvPr/>
          </p:nvSpPr>
          <p:spPr>
            <a:xfrm>
              <a:off x="7398845" y="2630579"/>
              <a:ext cx="608736" cy="239308"/>
            </a:xfrm>
            <a:custGeom>
              <a:avLst/>
              <a:gdLst/>
              <a:ahLst/>
              <a:cxnLst/>
              <a:rect l="l" t="t" r="r" b="b"/>
              <a:pathLst>
                <a:path w="718" h="273" extrusionOk="0">
                  <a:moveTo>
                    <a:pt x="717" y="86"/>
                  </a:moveTo>
                  <a:cubicBezTo>
                    <a:pt x="716" y="117"/>
                    <a:pt x="696" y="147"/>
                    <a:pt x="666" y="155"/>
                  </a:cubicBezTo>
                  <a:cubicBezTo>
                    <a:pt x="637" y="164"/>
                    <a:pt x="606" y="169"/>
                    <a:pt x="576" y="175"/>
                  </a:cubicBezTo>
                  <a:cubicBezTo>
                    <a:pt x="498" y="191"/>
                    <a:pt x="420" y="207"/>
                    <a:pt x="342" y="222"/>
                  </a:cubicBezTo>
                  <a:cubicBezTo>
                    <a:pt x="286" y="233"/>
                    <a:pt x="230" y="243"/>
                    <a:pt x="174" y="253"/>
                  </a:cubicBezTo>
                  <a:cubicBezTo>
                    <a:pt x="147" y="258"/>
                    <a:pt x="120" y="264"/>
                    <a:pt x="93" y="268"/>
                  </a:cubicBezTo>
                  <a:cubicBezTo>
                    <a:pt x="62" y="273"/>
                    <a:pt x="35" y="263"/>
                    <a:pt x="17" y="236"/>
                  </a:cubicBezTo>
                  <a:cubicBezTo>
                    <a:pt x="0" y="210"/>
                    <a:pt x="1" y="180"/>
                    <a:pt x="14" y="154"/>
                  </a:cubicBezTo>
                  <a:cubicBezTo>
                    <a:pt x="23" y="137"/>
                    <a:pt x="39" y="124"/>
                    <a:pt x="60" y="120"/>
                  </a:cubicBezTo>
                  <a:cubicBezTo>
                    <a:pt x="125" y="107"/>
                    <a:pt x="191" y="94"/>
                    <a:pt x="256" y="81"/>
                  </a:cubicBezTo>
                  <a:cubicBezTo>
                    <a:pt x="333" y="65"/>
                    <a:pt x="410" y="49"/>
                    <a:pt x="488" y="33"/>
                  </a:cubicBezTo>
                  <a:cubicBezTo>
                    <a:pt x="534" y="24"/>
                    <a:pt x="581" y="16"/>
                    <a:pt x="627" y="9"/>
                  </a:cubicBezTo>
                  <a:cubicBezTo>
                    <a:pt x="686" y="0"/>
                    <a:pt x="718" y="49"/>
                    <a:pt x="71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6" name="Google Shape;109;p2">
              <a:extLst>
                <a:ext uri="{FF2B5EF4-FFF2-40B4-BE49-F238E27FC236}">
                  <a16:creationId xmlns:a16="http://schemas.microsoft.com/office/drawing/2014/main" id="{810AF308-1837-4480-9277-97560869FE30}"/>
                </a:ext>
              </a:extLst>
            </p:cNvPr>
            <p:cNvSpPr/>
            <p:nvPr/>
          </p:nvSpPr>
          <p:spPr>
            <a:xfrm>
              <a:off x="4301450" y="2692720"/>
              <a:ext cx="618968" cy="211542"/>
            </a:xfrm>
            <a:custGeom>
              <a:avLst/>
              <a:gdLst/>
              <a:ahLst/>
              <a:cxnLst/>
              <a:rect l="l" t="t" r="r" b="b"/>
              <a:pathLst>
                <a:path w="728" h="242" extrusionOk="0">
                  <a:moveTo>
                    <a:pt x="632" y="242"/>
                  </a:moveTo>
                  <a:cubicBezTo>
                    <a:pt x="605" y="238"/>
                    <a:pt x="568" y="232"/>
                    <a:pt x="531" y="226"/>
                  </a:cubicBezTo>
                  <a:cubicBezTo>
                    <a:pt x="509" y="223"/>
                    <a:pt x="487" y="218"/>
                    <a:pt x="466" y="215"/>
                  </a:cubicBezTo>
                  <a:cubicBezTo>
                    <a:pt x="410" y="207"/>
                    <a:pt x="354" y="200"/>
                    <a:pt x="298" y="192"/>
                  </a:cubicBezTo>
                  <a:cubicBezTo>
                    <a:pt x="220" y="180"/>
                    <a:pt x="142" y="167"/>
                    <a:pt x="64" y="154"/>
                  </a:cubicBezTo>
                  <a:cubicBezTo>
                    <a:pt x="37" y="149"/>
                    <a:pt x="9" y="118"/>
                    <a:pt x="4" y="88"/>
                  </a:cubicBezTo>
                  <a:cubicBezTo>
                    <a:pt x="0" y="59"/>
                    <a:pt x="18" y="22"/>
                    <a:pt x="46" y="11"/>
                  </a:cubicBezTo>
                  <a:cubicBezTo>
                    <a:pt x="62" y="4"/>
                    <a:pt x="81" y="0"/>
                    <a:pt x="98" y="2"/>
                  </a:cubicBezTo>
                  <a:cubicBezTo>
                    <a:pt x="181" y="14"/>
                    <a:pt x="263" y="27"/>
                    <a:pt x="346" y="40"/>
                  </a:cubicBezTo>
                  <a:cubicBezTo>
                    <a:pt x="415" y="51"/>
                    <a:pt x="484" y="63"/>
                    <a:pt x="553" y="74"/>
                  </a:cubicBezTo>
                  <a:cubicBezTo>
                    <a:pt x="586" y="80"/>
                    <a:pt x="620" y="85"/>
                    <a:pt x="654" y="89"/>
                  </a:cubicBezTo>
                  <a:cubicBezTo>
                    <a:pt x="707" y="97"/>
                    <a:pt x="728" y="145"/>
                    <a:pt x="716" y="190"/>
                  </a:cubicBezTo>
                  <a:cubicBezTo>
                    <a:pt x="707" y="222"/>
                    <a:pt x="679" y="242"/>
                    <a:pt x="632" y="2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7" name="Google Shape;110;p2">
              <a:extLst>
                <a:ext uri="{FF2B5EF4-FFF2-40B4-BE49-F238E27FC236}">
                  <a16:creationId xmlns:a16="http://schemas.microsoft.com/office/drawing/2014/main" id="{83B4E3CD-2C0B-4756-890A-9C4B470A5FD0}"/>
                </a:ext>
              </a:extLst>
            </p:cNvPr>
            <p:cNvSpPr/>
            <p:nvPr/>
          </p:nvSpPr>
          <p:spPr>
            <a:xfrm>
              <a:off x="5613559" y="2597526"/>
              <a:ext cx="363196" cy="879223"/>
            </a:xfrm>
            <a:custGeom>
              <a:avLst/>
              <a:gdLst/>
              <a:ahLst/>
              <a:cxnLst/>
              <a:rect l="l" t="t" r="r" b="b"/>
              <a:pathLst>
                <a:path w="431" h="1005" extrusionOk="0">
                  <a:moveTo>
                    <a:pt x="0" y="579"/>
                  </a:moveTo>
                  <a:cubicBezTo>
                    <a:pt x="1" y="484"/>
                    <a:pt x="16" y="408"/>
                    <a:pt x="45" y="334"/>
                  </a:cubicBezTo>
                  <a:cubicBezTo>
                    <a:pt x="82" y="241"/>
                    <a:pt x="136" y="160"/>
                    <a:pt x="210" y="93"/>
                  </a:cubicBezTo>
                  <a:cubicBezTo>
                    <a:pt x="247" y="58"/>
                    <a:pt x="290" y="31"/>
                    <a:pt x="338" y="13"/>
                  </a:cubicBezTo>
                  <a:cubicBezTo>
                    <a:pt x="373" y="0"/>
                    <a:pt x="402" y="14"/>
                    <a:pt x="420" y="52"/>
                  </a:cubicBezTo>
                  <a:cubicBezTo>
                    <a:pt x="431" y="76"/>
                    <a:pt x="417" y="114"/>
                    <a:pt x="385" y="128"/>
                  </a:cubicBezTo>
                  <a:cubicBezTo>
                    <a:pt x="328" y="152"/>
                    <a:pt x="284" y="190"/>
                    <a:pt x="244" y="238"/>
                  </a:cubicBezTo>
                  <a:cubicBezTo>
                    <a:pt x="204" y="287"/>
                    <a:pt x="174" y="340"/>
                    <a:pt x="153" y="399"/>
                  </a:cubicBezTo>
                  <a:cubicBezTo>
                    <a:pt x="118" y="493"/>
                    <a:pt x="114" y="589"/>
                    <a:pt x="139" y="686"/>
                  </a:cubicBezTo>
                  <a:cubicBezTo>
                    <a:pt x="159" y="766"/>
                    <a:pt x="202" y="835"/>
                    <a:pt x="259" y="895"/>
                  </a:cubicBezTo>
                  <a:cubicBezTo>
                    <a:pt x="279" y="916"/>
                    <a:pt x="279" y="959"/>
                    <a:pt x="258" y="979"/>
                  </a:cubicBezTo>
                  <a:cubicBezTo>
                    <a:pt x="233" y="1004"/>
                    <a:pt x="192" y="1005"/>
                    <a:pt x="170" y="982"/>
                  </a:cubicBezTo>
                  <a:cubicBezTo>
                    <a:pt x="115" y="924"/>
                    <a:pt x="72" y="858"/>
                    <a:pt x="42" y="784"/>
                  </a:cubicBezTo>
                  <a:cubicBezTo>
                    <a:pt x="13" y="713"/>
                    <a:pt x="1" y="639"/>
                    <a:pt x="0" y="5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grpSp>
    </p:spTree>
    <p:extLst>
      <p:ext uri="{BB962C8B-B14F-4D97-AF65-F5344CB8AC3E}">
        <p14:creationId xmlns:p14="http://schemas.microsoft.com/office/powerpoint/2010/main" val="3157060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96">
            <a:extLst>
              <a:ext uri="{FF2B5EF4-FFF2-40B4-BE49-F238E27FC236}">
                <a16:creationId xmlns:a16="http://schemas.microsoft.com/office/drawing/2014/main" id="{776E0EE3-D8BD-C074-B9F1-BECAE46693DC}"/>
              </a:ext>
            </a:extLst>
          </p:cNvPr>
          <p:cNvSpPr txBox="1">
            <a:spLocks noChangeArrowheads="1"/>
          </p:cNvSpPr>
          <p:nvPr/>
        </p:nvSpPr>
        <p:spPr>
          <a:xfrm>
            <a:off x="563271" y="214735"/>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9" name="ZoneTexte 42">
            <a:extLst>
              <a:ext uri="{FF2B5EF4-FFF2-40B4-BE49-F238E27FC236}">
                <a16:creationId xmlns:a16="http://schemas.microsoft.com/office/drawing/2014/main" id="{2AA8684F-8941-B3F4-B87D-35133C7096FD}"/>
              </a:ext>
            </a:extLst>
          </p:cNvPr>
          <p:cNvSpPr txBox="1">
            <a:spLocks noChangeArrowheads="1"/>
          </p:cNvSpPr>
          <p:nvPr/>
        </p:nvSpPr>
        <p:spPr>
          <a:xfrm>
            <a:off x="7080727" y="23025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12" name="ZoneTexte 43">
            <a:extLst>
              <a:ext uri="{FF2B5EF4-FFF2-40B4-BE49-F238E27FC236}">
                <a16:creationId xmlns:a16="http://schemas.microsoft.com/office/drawing/2014/main" id="{B1833253-9A18-F939-42DC-26A3D9309FF6}"/>
              </a:ext>
            </a:extLst>
          </p:cNvPr>
          <p:cNvSpPr txBox="1">
            <a:spLocks noChangeArrowheads="1"/>
          </p:cNvSpPr>
          <p:nvPr/>
        </p:nvSpPr>
        <p:spPr>
          <a:xfrm>
            <a:off x="9072055" y="203122"/>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cxnSp>
        <p:nvCxnSpPr>
          <p:cNvPr id="13" name="Connecteur droit 12">
            <a:extLst>
              <a:ext uri="{FF2B5EF4-FFF2-40B4-BE49-F238E27FC236}">
                <a16:creationId xmlns:a16="http://schemas.microsoft.com/office/drawing/2014/main" id="{65B35395-73D1-532B-4D24-3920407BDBDF}"/>
              </a:ext>
            </a:extLst>
          </p:cNvPr>
          <p:cNvCxnSpPr/>
          <p:nvPr/>
        </p:nvCxnSpPr>
        <p:spPr>
          <a:xfrm>
            <a:off x="225996" y="768702"/>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4" name="Espace réservé du numéro de diapositive 2">
            <a:extLst>
              <a:ext uri="{FF2B5EF4-FFF2-40B4-BE49-F238E27FC236}">
                <a16:creationId xmlns:a16="http://schemas.microsoft.com/office/drawing/2014/main" id="{FA1F0AEB-DD55-AABE-B397-24B19D0468EE}"/>
              </a:ext>
            </a:extLst>
          </p:cNvPr>
          <p:cNvSpPr>
            <a:spLocks noGrp="1"/>
          </p:cNvSpPr>
          <p:nvPr>
            <p:ph type="sldNum" sz="quarter" idx="12"/>
          </p:nvPr>
        </p:nvSpPr>
        <p:spPr>
          <a:xfrm>
            <a:off x="8539652" y="6368707"/>
            <a:ext cx="2743200" cy="365125"/>
          </a:xfrm>
        </p:spPr>
        <p:txBody>
          <a:bodyPr/>
          <a:lstStyle/>
          <a:p>
            <a:fld id="{E00CEF6C-4C03-4B9C-9FCF-77E962022359}" type="slidenum">
              <a:rPr lang="fr-FR" smtClean="0"/>
              <a:t>20</a:t>
            </a:fld>
            <a:endParaRPr lang="fr-FR" dirty="0"/>
          </a:p>
        </p:txBody>
      </p:sp>
      <p:sp>
        <p:nvSpPr>
          <p:cNvPr id="15" name="Rectangle 3">
            <a:extLst>
              <a:ext uri="{FF2B5EF4-FFF2-40B4-BE49-F238E27FC236}">
                <a16:creationId xmlns:a16="http://schemas.microsoft.com/office/drawing/2014/main" id="{F66CF46F-A6C0-5B90-DF88-D8B91403E04F}"/>
              </a:ext>
            </a:extLst>
          </p:cNvPr>
          <p:cNvSpPr>
            <a:spLocks noChangeArrowheads="1"/>
          </p:cNvSpPr>
          <p:nvPr/>
        </p:nvSpPr>
        <p:spPr bwMode="auto">
          <a:xfrm>
            <a:off x="-70948" y="1235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6" name="Rectangle 4">
            <a:extLst>
              <a:ext uri="{FF2B5EF4-FFF2-40B4-BE49-F238E27FC236}">
                <a16:creationId xmlns:a16="http://schemas.microsoft.com/office/drawing/2014/main" id="{D3E0B38F-BA73-F874-7606-EECE730E2788}"/>
              </a:ext>
            </a:extLst>
          </p:cNvPr>
          <p:cNvSpPr>
            <a:spLocks noChangeArrowheads="1"/>
          </p:cNvSpPr>
          <p:nvPr/>
        </p:nvSpPr>
        <p:spPr bwMode="auto">
          <a:xfrm>
            <a:off x="1774327" y="23025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7" name="TextBox 9">
            <a:extLst>
              <a:ext uri="{FF2B5EF4-FFF2-40B4-BE49-F238E27FC236}">
                <a16:creationId xmlns:a16="http://schemas.microsoft.com/office/drawing/2014/main" id="{D34F5D38-818F-45C0-3B77-7CFDAE48FDDE}"/>
              </a:ext>
            </a:extLst>
          </p:cNvPr>
          <p:cNvSpPr txBox="1"/>
          <p:nvPr/>
        </p:nvSpPr>
        <p:spPr>
          <a:xfrm>
            <a:off x="8226986" y="950069"/>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Diagramme d’architecture</a:t>
            </a:r>
            <a:endParaRPr lang="en-US" sz="1400" b="1" dirty="0">
              <a:latin typeface="Century Gothic" panose="020B0502020202020204" pitchFamily="34" charset="0"/>
            </a:endParaRPr>
          </a:p>
        </p:txBody>
      </p:sp>
      <p:sp>
        <p:nvSpPr>
          <p:cNvPr id="18" name="ZoneTexte 36">
            <a:extLst>
              <a:ext uri="{FF2B5EF4-FFF2-40B4-BE49-F238E27FC236}">
                <a16:creationId xmlns:a16="http://schemas.microsoft.com/office/drawing/2014/main" id="{B97599BA-AF06-776B-97CF-7A9EA3E109C8}"/>
              </a:ext>
            </a:extLst>
          </p:cNvPr>
          <p:cNvSpPr txBox="1">
            <a:spLocks noChangeArrowheads="1"/>
          </p:cNvSpPr>
          <p:nvPr/>
        </p:nvSpPr>
        <p:spPr>
          <a:xfrm>
            <a:off x="4589131" y="171729"/>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Conception de la solution </a:t>
            </a:r>
          </a:p>
        </p:txBody>
      </p:sp>
      <p:sp>
        <p:nvSpPr>
          <p:cNvPr id="19" name="Freeform 69" descr="&lt;LOGICA_QUOTE_LEFT&gt;">
            <a:extLst>
              <a:ext uri="{FF2B5EF4-FFF2-40B4-BE49-F238E27FC236}">
                <a16:creationId xmlns:a16="http://schemas.microsoft.com/office/drawing/2014/main" id="{7E0B3CE1-82EB-3863-07FB-D9CEBBADEE3B}"/>
              </a:ext>
            </a:extLst>
          </p:cNvPr>
          <p:cNvSpPr>
            <a:spLocks/>
          </p:cNvSpPr>
          <p:nvPr/>
        </p:nvSpPr>
        <p:spPr bwMode="gray">
          <a:xfrm>
            <a:off x="4447542" y="194715"/>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0" name="Freeform 70" descr="&lt;LOGICA_QUOTE_RIGHT&gt;">
            <a:extLst>
              <a:ext uri="{FF2B5EF4-FFF2-40B4-BE49-F238E27FC236}">
                <a16:creationId xmlns:a16="http://schemas.microsoft.com/office/drawing/2014/main" id="{5683147C-4291-2C3F-9D9B-84D5DDC2C23F}"/>
              </a:ext>
            </a:extLst>
          </p:cNvPr>
          <p:cNvSpPr>
            <a:spLocks/>
          </p:cNvSpPr>
          <p:nvPr/>
        </p:nvSpPr>
        <p:spPr bwMode="gray">
          <a:xfrm>
            <a:off x="6736979" y="149609"/>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1" name="ZoneTexte 34">
            <a:extLst>
              <a:ext uri="{FF2B5EF4-FFF2-40B4-BE49-F238E27FC236}">
                <a16:creationId xmlns:a16="http://schemas.microsoft.com/office/drawing/2014/main" id="{A08ABCC4-B2F8-8D77-BE63-E8EED647434D}"/>
              </a:ext>
            </a:extLst>
          </p:cNvPr>
          <p:cNvSpPr txBox="1">
            <a:spLocks noChangeArrowheads="1"/>
          </p:cNvSpPr>
          <p:nvPr/>
        </p:nvSpPr>
        <p:spPr>
          <a:xfrm>
            <a:off x="2221450" y="214735"/>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7" name="Chevron 26">
            <a:extLst>
              <a:ext uri="{FF2B5EF4-FFF2-40B4-BE49-F238E27FC236}">
                <a16:creationId xmlns:a16="http://schemas.microsoft.com/office/drawing/2014/main" id="{DE006BC2-E06B-C4E3-6DDC-A6F1BE52209F}"/>
              </a:ext>
            </a:extLst>
          </p:cNvPr>
          <p:cNvSpPr/>
          <p:nvPr/>
        </p:nvSpPr>
        <p:spPr>
          <a:xfrm>
            <a:off x="647220" y="1289465"/>
            <a:ext cx="2355472" cy="133335"/>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E398774B-40A2-C82F-C095-45C1DBCDA1E2}"/>
              </a:ext>
            </a:extLst>
          </p:cNvPr>
          <p:cNvSpPr txBox="1"/>
          <p:nvPr/>
        </p:nvSpPr>
        <p:spPr>
          <a:xfrm>
            <a:off x="391098" y="922643"/>
            <a:ext cx="2795772"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cas d’utilisation</a:t>
            </a:r>
            <a:endParaRPr lang="en-US" sz="1400" dirty="0">
              <a:solidFill>
                <a:srgbClr val="767171"/>
              </a:solidFill>
              <a:latin typeface="Century Gothic" panose="020B0502020202020204" pitchFamily="34" charset="0"/>
            </a:endParaRPr>
          </a:p>
        </p:txBody>
      </p:sp>
      <p:sp>
        <p:nvSpPr>
          <p:cNvPr id="33" name="Espace réservé du numéro de diapositive 2">
            <a:extLst>
              <a:ext uri="{FF2B5EF4-FFF2-40B4-BE49-F238E27FC236}">
                <a16:creationId xmlns:a16="http://schemas.microsoft.com/office/drawing/2014/main" id="{82930059-C6A4-07B9-743E-AF79E0B6D0FB}"/>
              </a:ext>
            </a:extLst>
          </p:cNvPr>
          <p:cNvSpPr txBox="1">
            <a:spLocks/>
          </p:cNvSpPr>
          <p:nvPr/>
        </p:nvSpPr>
        <p:spPr>
          <a:xfrm>
            <a:off x="8539652" y="6368707"/>
            <a:ext cx="2743200" cy="365125"/>
          </a:xfrm>
          <a:prstGeom prst="rect">
            <a:avLst/>
          </a:prstGeom>
        </p:spPr>
        <p:txBody>
          <a:bodyPr vert="horz" lIns="91440" tIns="45720" rIns="91440" bIns="45720" rtlCol="0" anchor="ctr"/>
          <a:lstStyle>
            <a:defPPr>
              <a:defRPr lang="fr-FR"/>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00CEF6C-4C03-4B9C-9FCF-77E962022359}" type="slidenum">
              <a:rPr lang="fr-FR" smtClean="0"/>
              <a:pPr/>
              <a:t>20</a:t>
            </a:fld>
            <a:endParaRPr lang="fr-FR" dirty="0"/>
          </a:p>
        </p:txBody>
      </p:sp>
      <p:sp>
        <p:nvSpPr>
          <p:cNvPr id="34" name="Chevron 34">
            <a:extLst>
              <a:ext uri="{FF2B5EF4-FFF2-40B4-BE49-F238E27FC236}">
                <a16:creationId xmlns:a16="http://schemas.microsoft.com/office/drawing/2014/main" id="{711D2230-007E-0FF6-3CDB-E74C8EEEEA04}"/>
              </a:ext>
            </a:extLst>
          </p:cNvPr>
          <p:cNvSpPr/>
          <p:nvPr/>
        </p:nvSpPr>
        <p:spPr>
          <a:xfrm>
            <a:off x="8779986" y="1289464"/>
            <a:ext cx="2262532"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a:extLst>
              <a:ext uri="{FF2B5EF4-FFF2-40B4-BE49-F238E27FC236}">
                <a16:creationId xmlns:a16="http://schemas.microsoft.com/office/drawing/2014/main" id="{CEA6ADC1-FE66-2E50-9206-436F6D182380}"/>
              </a:ext>
            </a:extLst>
          </p:cNvPr>
          <p:cNvSpPr/>
          <p:nvPr/>
        </p:nvSpPr>
        <p:spPr>
          <a:xfrm>
            <a:off x="4605586" y="1304529"/>
            <a:ext cx="2174788" cy="12143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6" name="TextBox 9">
            <a:extLst>
              <a:ext uri="{FF2B5EF4-FFF2-40B4-BE49-F238E27FC236}">
                <a16:creationId xmlns:a16="http://schemas.microsoft.com/office/drawing/2014/main" id="{D6D0A04E-C314-BC08-2A0D-D865CAE23BED}"/>
              </a:ext>
            </a:extLst>
          </p:cNvPr>
          <p:cNvSpPr txBox="1"/>
          <p:nvPr/>
        </p:nvSpPr>
        <p:spPr>
          <a:xfrm>
            <a:off x="4235548" y="947320"/>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Diagramme de séquence</a:t>
            </a:r>
            <a:endParaRPr lang="en-US" sz="1400" dirty="0">
              <a:solidFill>
                <a:srgbClr val="767171"/>
              </a:solidFill>
              <a:latin typeface="Century Gothic" panose="020B0502020202020204" pitchFamily="34" charset="0"/>
            </a:endParaRPr>
          </a:p>
        </p:txBody>
      </p:sp>
      <p:pic>
        <p:nvPicPr>
          <p:cNvPr id="39" name="Image 38">
            <a:extLst>
              <a:ext uri="{FF2B5EF4-FFF2-40B4-BE49-F238E27FC236}">
                <a16:creationId xmlns:a16="http://schemas.microsoft.com/office/drawing/2014/main" id="{048AFB70-E2B7-F584-521F-854A41029D6E}"/>
              </a:ext>
            </a:extLst>
          </p:cNvPr>
          <p:cNvPicPr>
            <a:picLocks noChangeAspect="1"/>
          </p:cNvPicPr>
          <p:nvPr/>
        </p:nvPicPr>
        <p:blipFill>
          <a:blip r:embed="rId3"/>
          <a:stretch>
            <a:fillRect/>
          </a:stretch>
        </p:blipFill>
        <p:spPr>
          <a:xfrm>
            <a:off x="1334530" y="2362100"/>
            <a:ext cx="9354065" cy="4082373"/>
          </a:xfrm>
          <a:prstGeom prst="rect">
            <a:avLst/>
          </a:prstGeom>
        </p:spPr>
      </p:pic>
      <p:sp>
        <p:nvSpPr>
          <p:cNvPr id="40" name="ZoneTexte 39">
            <a:extLst>
              <a:ext uri="{FF2B5EF4-FFF2-40B4-BE49-F238E27FC236}">
                <a16:creationId xmlns:a16="http://schemas.microsoft.com/office/drawing/2014/main" id="{A72FEF19-B655-F6A0-B363-2F368736C46B}"/>
              </a:ext>
            </a:extLst>
          </p:cNvPr>
          <p:cNvSpPr txBox="1"/>
          <p:nvPr/>
        </p:nvSpPr>
        <p:spPr>
          <a:xfrm>
            <a:off x="3513034" y="1841675"/>
            <a:ext cx="4569457" cy="369332"/>
          </a:xfrm>
          <a:prstGeom prst="rect">
            <a:avLst/>
          </a:prstGeom>
          <a:noFill/>
        </p:spPr>
        <p:txBody>
          <a:bodyPr wrap="none" rtlCol="0">
            <a:spAutoFit/>
          </a:bodyPr>
          <a:lstStyle/>
          <a:p>
            <a:pPr algn="ctr"/>
            <a:r>
              <a:rPr lang="fr-FR" i="1" dirty="0">
                <a:solidFill>
                  <a:schemeClr val="accent1"/>
                </a:solidFill>
              </a:rPr>
              <a:t>Diagramme d’architecture illustrative du projet</a:t>
            </a:r>
          </a:p>
        </p:txBody>
      </p:sp>
    </p:spTree>
    <p:extLst>
      <p:ext uri="{BB962C8B-B14F-4D97-AF65-F5344CB8AC3E}">
        <p14:creationId xmlns:p14="http://schemas.microsoft.com/office/powerpoint/2010/main" val="22133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1000" fill="hold"/>
                                        <p:tgtEl>
                                          <p:spTgt spid="20"/>
                                        </p:tgtEl>
                                        <p:attrNameLst>
                                          <p:attrName>ppt_w</p:attrName>
                                        </p:attrNameLst>
                                      </p:cBhvr>
                                      <p:tavLst>
                                        <p:tav tm="0">
                                          <p:val>
                                            <p:fltVal val="0"/>
                                          </p:val>
                                        </p:tav>
                                        <p:tav tm="100000">
                                          <p:val>
                                            <p:strVal val="#ppt_w"/>
                                          </p:val>
                                        </p:tav>
                                      </p:tavLst>
                                    </p:anim>
                                    <p:anim calcmode="lin" valueType="num">
                                      <p:cBhvr>
                                        <p:cTn id="14" dur="1000" fill="hold"/>
                                        <p:tgtEl>
                                          <p:spTgt spid="20"/>
                                        </p:tgtEl>
                                        <p:attrNameLst>
                                          <p:attrName>ppt_h</p:attrName>
                                        </p:attrNameLst>
                                      </p:cBhvr>
                                      <p:tavLst>
                                        <p:tav tm="0">
                                          <p:val>
                                            <p:fltVal val="0"/>
                                          </p:val>
                                        </p:tav>
                                        <p:tav tm="100000">
                                          <p:val>
                                            <p:strVal val="#ppt_h"/>
                                          </p:val>
                                        </p:tav>
                                      </p:tavLst>
                                    </p:anim>
                                    <p:anim calcmode="lin" valueType="num">
                                      <p:cBhvr>
                                        <p:cTn id="15" dur="1000" fill="hold"/>
                                        <p:tgtEl>
                                          <p:spTgt spid="20"/>
                                        </p:tgtEl>
                                        <p:attrNameLst>
                                          <p:attrName>style.rotation</p:attrName>
                                        </p:attrNameLst>
                                      </p:cBhvr>
                                      <p:tavLst>
                                        <p:tav tm="0">
                                          <p:val>
                                            <p:fltVal val="90"/>
                                          </p:val>
                                        </p:tav>
                                        <p:tav tm="100000">
                                          <p:val>
                                            <p:fltVal val="0"/>
                                          </p:val>
                                        </p:tav>
                                      </p:tavLst>
                                    </p:anim>
                                    <p:animEffect transition="in" filter="fade">
                                      <p:cBhvr>
                                        <p:cTn id="16" dur="10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left)">
                                      <p:cBhvr>
                                        <p:cTn id="19" dur="500"/>
                                        <p:tgtEl>
                                          <p:spTgt spid="2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7" grpId="0" animBg="1"/>
      <p:bldP spid="3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4" descr="Résultat de recherche d'images pour &quot;ensias logo&quot;"/>
          <p:cNvSpPr>
            <a:spLocks noChangeAspect="1" noChangeArrowheads="1"/>
          </p:cNvSpPr>
          <p:nvPr/>
        </p:nvSpPr>
        <p:spPr bwMode="auto">
          <a:xfrm>
            <a:off x="924202" y="822946"/>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28" name="TextBox 1"/>
          <p:cNvSpPr txBox="1"/>
          <p:nvPr/>
        </p:nvSpPr>
        <p:spPr>
          <a:xfrm>
            <a:off x="1887224" y="261038"/>
            <a:ext cx="7776864" cy="643169"/>
          </a:xfrm>
          <a:prstGeom prst="rect">
            <a:avLst/>
          </a:prstGeom>
          <a:noFill/>
        </p:spPr>
        <p:txBody>
          <a:bodyPr wrap="square" lIns="121907" tIns="60953" rIns="121907" bIns="60953" rtlCol="0">
            <a:noAutofit/>
            <a:scene3d>
              <a:camera prst="orthographicFront"/>
              <a:lightRig rig="soft" dir="t">
                <a:rot lat="0" lon="0" rev="15600000"/>
              </a:lightRig>
            </a:scene3d>
            <a:sp3d extrusionH="57150" prstMaterial="softEdge">
              <a:bevelT w="25400" h="38100"/>
            </a:sp3d>
          </a:bodyPr>
          <a:lstStyle/>
          <a:p>
            <a:pPr marL="0" marR="0" lvl="0" indent="0" algn="ctr" defTabSz="1219035" eaLnBrk="1" fontAlgn="auto" latinLnBrk="0" hangingPunct="1">
              <a:lnSpc>
                <a:spcPct val="100000"/>
              </a:lnSpc>
              <a:spcBef>
                <a:spcPts val="0"/>
              </a:spcBef>
              <a:spcAft>
                <a:spcPts val="0"/>
              </a:spcAft>
              <a:buClrTx/>
              <a:buSzTx/>
              <a:buFontTx/>
              <a:buNone/>
              <a:tabLst/>
              <a:defRPr/>
            </a:pPr>
            <a:r>
              <a:rPr lang="fr-FR" sz="4000" b="1" dirty="0">
                <a:solidFill>
                  <a:srgbClr val="00B050"/>
                </a:solidFill>
                <a:latin typeface="Bell MT" panose="02020503060305020303" pitchFamily="18" charset="0"/>
              </a:rPr>
              <a:t>Mise en œuvre</a:t>
            </a:r>
          </a:p>
        </p:txBody>
      </p:sp>
      <p:sp>
        <p:nvSpPr>
          <p:cNvPr id="6" name="Espace réservé du numéro de diapositive 5"/>
          <p:cNvSpPr>
            <a:spLocks noGrp="1"/>
          </p:cNvSpPr>
          <p:nvPr>
            <p:ph type="sldNum" sz="quarter" idx="12"/>
          </p:nvPr>
        </p:nvSpPr>
        <p:spPr/>
        <p:txBody>
          <a:bodyPr/>
          <a:lstStyle/>
          <a:p>
            <a:fld id="{E00CEF6C-4C03-4B9C-9FCF-77E962022359}" type="slidenum">
              <a:rPr lang="fr-FR" sz="1800" smtClean="0">
                <a:solidFill>
                  <a:schemeClr val="tx1"/>
                </a:solidFill>
              </a:rPr>
              <a:t>21</a:t>
            </a:fld>
            <a:endParaRPr lang="fr-FR" sz="1800" dirty="0">
              <a:solidFill>
                <a:schemeClr val="tx1"/>
              </a:solidFill>
            </a:endParaRPr>
          </a:p>
        </p:txBody>
      </p:sp>
      <p:cxnSp>
        <p:nvCxnSpPr>
          <p:cNvPr id="8" name="Connecteur droit 7"/>
          <p:cNvCxnSpPr/>
          <p:nvPr/>
        </p:nvCxnSpPr>
        <p:spPr>
          <a:xfrm>
            <a:off x="601739" y="1127747"/>
            <a:ext cx="10961865" cy="0"/>
          </a:xfrm>
          <a:prstGeom prst="line">
            <a:avLst/>
          </a:prstGeom>
          <a:ln w="38100">
            <a:solidFill>
              <a:schemeClr val="accent3"/>
            </a:solidFill>
          </a:ln>
        </p:spPr>
        <p:style>
          <a:lnRef idx="3">
            <a:schemeClr val="accent6"/>
          </a:lnRef>
          <a:fillRef idx="0">
            <a:schemeClr val="accent6"/>
          </a:fillRef>
          <a:effectRef idx="2">
            <a:schemeClr val="accent6"/>
          </a:effectRef>
          <a:fontRef idx="minor">
            <a:schemeClr val="tx1"/>
          </a:fontRef>
        </p:style>
      </p:cxnSp>
      <p:sp>
        <p:nvSpPr>
          <p:cNvPr id="10" name="Rectangle à coins arrondis 9"/>
          <p:cNvSpPr/>
          <p:nvPr/>
        </p:nvSpPr>
        <p:spPr>
          <a:xfrm>
            <a:off x="1869978" y="2363126"/>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1" name="Connecteur droit 10"/>
          <p:cNvCxnSpPr/>
          <p:nvPr/>
        </p:nvCxnSpPr>
        <p:spPr>
          <a:xfrm>
            <a:off x="4610238" y="3008802"/>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à coins arrondis 11"/>
          <p:cNvSpPr/>
          <p:nvPr/>
        </p:nvSpPr>
        <p:spPr>
          <a:xfrm>
            <a:off x="4523531" y="2828802"/>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767171"/>
              </a:solidFill>
            </a:endParaRPr>
          </a:p>
        </p:txBody>
      </p:sp>
      <p:sp>
        <p:nvSpPr>
          <p:cNvPr id="14" name="Rectangle à coins arrondis 13"/>
          <p:cNvSpPr/>
          <p:nvPr/>
        </p:nvSpPr>
        <p:spPr>
          <a:xfrm>
            <a:off x="4523531" y="4133998"/>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2039818" y="2223972"/>
            <a:ext cx="7002212" cy="397032"/>
          </a:xfrm>
          <a:prstGeom prst="rect">
            <a:avLst/>
          </a:prstGeom>
          <a:noFill/>
        </p:spPr>
        <p:txBody>
          <a:bodyPr wrap="square" rtlCol="0">
            <a:spAutoFit/>
          </a:bodyPr>
          <a:lstStyle/>
          <a:p>
            <a:pPr defTabSz="1422400">
              <a:lnSpc>
                <a:spcPct val="90000"/>
              </a:lnSpc>
              <a:spcBef>
                <a:spcPct val="0"/>
              </a:spcBef>
              <a:spcAft>
                <a:spcPct val="35000"/>
              </a:spcAft>
            </a:pPr>
            <a:r>
              <a:rPr lang="fr-FR" sz="2200" b="1" dirty="0">
                <a:solidFill>
                  <a:prstClr val="black"/>
                </a:solidFill>
                <a:latin typeface="Times New Roman" panose="02020603050405020304" pitchFamily="18" charset="0"/>
                <a:ea typeface="NSimSun" panose="02010609030101010101" pitchFamily="49" charset="-122"/>
                <a:cs typeface="Times New Roman" panose="02020603050405020304" pitchFamily="18" charset="0"/>
              </a:rPr>
              <a:t>Réalisation</a:t>
            </a:r>
          </a:p>
        </p:txBody>
      </p:sp>
      <p:cxnSp>
        <p:nvCxnSpPr>
          <p:cNvPr id="23" name="Connecteur droit 22"/>
          <p:cNvCxnSpPr>
            <a:cxnSpLocks/>
          </p:cNvCxnSpPr>
          <p:nvPr/>
        </p:nvCxnSpPr>
        <p:spPr>
          <a:xfrm>
            <a:off x="4619202" y="3574075"/>
            <a:ext cx="0" cy="625358"/>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Rectangle à coins arrondis 23"/>
          <p:cNvSpPr/>
          <p:nvPr/>
        </p:nvSpPr>
        <p:spPr>
          <a:xfrm>
            <a:off x="4529202" y="3484075"/>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9" name="Google Shape;102;p2">
            <a:extLst>
              <a:ext uri="{FF2B5EF4-FFF2-40B4-BE49-F238E27FC236}">
                <a16:creationId xmlns:a16="http://schemas.microsoft.com/office/drawing/2014/main" id="{8785B5A8-681E-4B08-BB64-07C28053C620}"/>
              </a:ext>
            </a:extLst>
          </p:cNvPr>
          <p:cNvGrpSpPr/>
          <p:nvPr/>
        </p:nvGrpSpPr>
        <p:grpSpPr>
          <a:xfrm>
            <a:off x="10776568" y="5069856"/>
            <a:ext cx="787036" cy="686587"/>
            <a:chOff x="4301450" y="1345460"/>
            <a:chExt cx="3706131" cy="3800182"/>
          </a:xfrm>
        </p:grpSpPr>
        <p:sp>
          <p:nvSpPr>
            <p:cNvPr id="30" name="Google Shape;103;p2">
              <a:extLst>
                <a:ext uri="{FF2B5EF4-FFF2-40B4-BE49-F238E27FC236}">
                  <a16:creationId xmlns:a16="http://schemas.microsoft.com/office/drawing/2014/main" id="{321DB6C1-78E9-4C57-91A4-ACB2696EBD7D}"/>
                </a:ext>
              </a:extLst>
            </p:cNvPr>
            <p:cNvSpPr/>
            <p:nvPr/>
          </p:nvSpPr>
          <p:spPr>
            <a:xfrm>
              <a:off x="5237576" y="2150644"/>
              <a:ext cx="1654266" cy="2994998"/>
            </a:xfrm>
            <a:custGeom>
              <a:avLst/>
              <a:gdLst/>
              <a:ahLst/>
              <a:cxnLst/>
              <a:rect l="l" t="t" r="r" b="b"/>
              <a:pathLst>
                <a:path w="2130" h="4055" extrusionOk="0">
                  <a:moveTo>
                    <a:pt x="504" y="2850"/>
                  </a:moveTo>
                  <a:cubicBezTo>
                    <a:pt x="504" y="2736"/>
                    <a:pt x="507" y="2621"/>
                    <a:pt x="503" y="2507"/>
                  </a:cubicBezTo>
                  <a:cubicBezTo>
                    <a:pt x="500" y="2424"/>
                    <a:pt x="485" y="2343"/>
                    <a:pt x="457" y="2264"/>
                  </a:cubicBezTo>
                  <a:cubicBezTo>
                    <a:pt x="434" y="2200"/>
                    <a:pt x="414" y="2134"/>
                    <a:pt x="387" y="2072"/>
                  </a:cubicBezTo>
                  <a:cubicBezTo>
                    <a:pt x="355" y="2000"/>
                    <a:pt x="316" y="1930"/>
                    <a:pt x="280" y="1860"/>
                  </a:cubicBezTo>
                  <a:cubicBezTo>
                    <a:pt x="244" y="1791"/>
                    <a:pt x="206" y="1724"/>
                    <a:pt x="172" y="1655"/>
                  </a:cubicBezTo>
                  <a:cubicBezTo>
                    <a:pt x="140" y="1590"/>
                    <a:pt x="110" y="1524"/>
                    <a:pt x="84" y="1457"/>
                  </a:cubicBezTo>
                  <a:cubicBezTo>
                    <a:pt x="63" y="1403"/>
                    <a:pt x="49" y="1347"/>
                    <a:pt x="35" y="1291"/>
                  </a:cubicBezTo>
                  <a:cubicBezTo>
                    <a:pt x="13" y="1200"/>
                    <a:pt x="0" y="1107"/>
                    <a:pt x="4" y="1012"/>
                  </a:cubicBezTo>
                  <a:cubicBezTo>
                    <a:pt x="7" y="949"/>
                    <a:pt x="14" y="886"/>
                    <a:pt x="24" y="824"/>
                  </a:cubicBezTo>
                  <a:cubicBezTo>
                    <a:pt x="33" y="775"/>
                    <a:pt x="49" y="728"/>
                    <a:pt x="63" y="680"/>
                  </a:cubicBezTo>
                  <a:cubicBezTo>
                    <a:pt x="67" y="668"/>
                    <a:pt x="78" y="659"/>
                    <a:pt x="81" y="647"/>
                  </a:cubicBezTo>
                  <a:cubicBezTo>
                    <a:pt x="103" y="575"/>
                    <a:pt x="138" y="509"/>
                    <a:pt x="179" y="447"/>
                  </a:cubicBezTo>
                  <a:cubicBezTo>
                    <a:pt x="225" y="378"/>
                    <a:pt x="277" y="314"/>
                    <a:pt x="341" y="262"/>
                  </a:cubicBezTo>
                  <a:cubicBezTo>
                    <a:pt x="389" y="222"/>
                    <a:pt x="439" y="184"/>
                    <a:pt x="492" y="152"/>
                  </a:cubicBezTo>
                  <a:cubicBezTo>
                    <a:pt x="538" y="123"/>
                    <a:pt x="589" y="101"/>
                    <a:pt x="640" y="80"/>
                  </a:cubicBezTo>
                  <a:cubicBezTo>
                    <a:pt x="720" y="48"/>
                    <a:pt x="803" y="29"/>
                    <a:pt x="888" y="17"/>
                  </a:cubicBezTo>
                  <a:cubicBezTo>
                    <a:pt x="998" y="0"/>
                    <a:pt x="1109" y="4"/>
                    <a:pt x="1219" y="12"/>
                  </a:cubicBezTo>
                  <a:cubicBezTo>
                    <a:pt x="1290" y="17"/>
                    <a:pt x="1361" y="32"/>
                    <a:pt x="1430" y="51"/>
                  </a:cubicBezTo>
                  <a:cubicBezTo>
                    <a:pt x="1537" y="80"/>
                    <a:pt x="1637" y="125"/>
                    <a:pt x="1728" y="189"/>
                  </a:cubicBezTo>
                  <a:cubicBezTo>
                    <a:pt x="1814" y="249"/>
                    <a:pt x="1886" y="322"/>
                    <a:pt x="1945" y="408"/>
                  </a:cubicBezTo>
                  <a:cubicBezTo>
                    <a:pt x="1991" y="475"/>
                    <a:pt x="2028" y="548"/>
                    <a:pt x="2056" y="625"/>
                  </a:cubicBezTo>
                  <a:cubicBezTo>
                    <a:pt x="2088" y="715"/>
                    <a:pt x="2105" y="807"/>
                    <a:pt x="2117" y="901"/>
                  </a:cubicBezTo>
                  <a:cubicBezTo>
                    <a:pt x="2130" y="1002"/>
                    <a:pt x="2121" y="1102"/>
                    <a:pt x="2104" y="1201"/>
                  </a:cubicBezTo>
                  <a:cubicBezTo>
                    <a:pt x="2093" y="1262"/>
                    <a:pt x="2075" y="1322"/>
                    <a:pt x="2053" y="1379"/>
                  </a:cubicBezTo>
                  <a:cubicBezTo>
                    <a:pt x="2021" y="1459"/>
                    <a:pt x="1986" y="1539"/>
                    <a:pt x="1946" y="1616"/>
                  </a:cubicBezTo>
                  <a:cubicBezTo>
                    <a:pt x="1907" y="1691"/>
                    <a:pt x="1860" y="1762"/>
                    <a:pt x="1818" y="1835"/>
                  </a:cubicBezTo>
                  <a:cubicBezTo>
                    <a:pt x="1779" y="1903"/>
                    <a:pt x="1738" y="1969"/>
                    <a:pt x="1702" y="2039"/>
                  </a:cubicBezTo>
                  <a:cubicBezTo>
                    <a:pt x="1675" y="2091"/>
                    <a:pt x="1653" y="2146"/>
                    <a:pt x="1633" y="2201"/>
                  </a:cubicBezTo>
                  <a:cubicBezTo>
                    <a:pt x="1613" y="2258"/>
                    <a:pt x="1595" y="2317"/>
                    <a:pt x="1582" y="2376"/>
                  </a:cubicBezTo>
                  <a:cubicBezTo>
                    <a:pt x="1572" y="2424"/>
                    <a:pt x="1567" y="2473"/>
                    <a:pt x="1567" y="2521"/>
                  </a:cubicBezTo>
                  <a:cubicBezTo>
                    <a:pt x="1566" y="2739"/>
                    <a:pt x="1565" y="2957"/>
                    <a:pt x="1567" y="3175"/>
                  </a:cubicBezTo>
                  <a:cubicBezTo>
                    <a:pt x="1568" y="3220"/>
                    <a:pt x="1552" y="3256"/>
                    <a:pt x="1529" y="3292"/>
                  </a:cubicBezTo>
                  <a:cubicBezTo>
                    <a:pt x="1498" y="3341"/>
                    <a:pt x="1467" y="3392"/>
                    <a:pt x="1436" y="3442"/>
                  </a:cubicBezTo>
                  <a:cubicBezTo>
                    <a:pt x="1407" y="3490"/>
                    <a:pt x="1377" y="3537"/>
                    <a:pt x="1347" y="3585"/>
                  </a:cubicBezTo>
                  <a:cubicBezTo>
                    <a:pt x="1291" y="3676"/>
                    <a:pt x="1235" y="3768"/>
                    <a:pt x="1179" y="3859"/>
                  </a:cubicBezTo>
                  <a:cubicBezTo>
                    <a:pt x="1146" y="3911"/>
                    <a:pt x="1113" y="3963"/>
                    <a:pt x="1081" y="4015"/>
                  </a:cubicBezTo>
                  <a:cubicBezTo>
                    <a:pt x="1057" y="4054"/>
                    <a:pt x="1003" y="4055"/>
                    <a:pt x="979" y="4016"/>
                  </a:cubicBezTo>
                  <a:cubicBezTo>
                    <a:pt x="927" y="3930"/>
                    <a:pt x="876" y="3844"/>
                    <a:pt x="823" y="3758"/>
                  </a:cubicBezTo>
                  <a:cubicBezTo>
                    <a:pt x="781" y="3687"/>
                    <a:pt x="737" y="3617"/>
                    <a:pt x="694" y="3546"/>
                  </a:cubicBezTo>
                  <a:cubicBezTo>
                    <a:pt x="658" y="3486"/>
                    <a:pt x="623" y="3425"/>
                    <a:pt x="586" y="3365"/>
                  </a:cubicBezTo>
                  <a:cubicBezTo>
                    <a:pt x="564" y="3328"/>
                    <a:pt x="539" y="3292"/>
                    <a:pt x="519" y="3253"/>
                  </a:cubicBezTo>
                  <a:cubicBezTo>
                    <a:pt x="510" y="3237"/>
                    <a:pt x="506" y="3217"/>
                    <a:pt x="505" y="3198"/>
                  </a:cubicBezTo>
                  <a:cubicBezTo>
                    <a:pt x="504" y="3082"/>
                    <a:pt x="505" y="2966"/>
                    <a:pt x="505" y="2850"/>
                  </a:cubicBezTo>
                  <a:cubicBezTo>
                    <a:pt x="505" y="2850"/>
                    <a:pt x="504" y="2850"/>
                    <a:pt x="504" y="2850"/>
                  </a:cubicBezTo>
                  <a:close/>
                  <a:moveTo>
                    <a:pt x="1035" y="2418"/>
                  </a:moveTo>
                  <a:cubicBezTo>
                    <a:pt x="1156" y="2418"/>
                    <a:pt x="1278" y="2418"/>
                    <a:pt x="1399" y="2418"/>
                  </a:cubicBezTo>
                  <a:cubicBezTo>
                    <a:pt x="1432" y="2418"/>
                    <a:pt x="1433" y="2417"/>
                    <a:pt x="1434" y="2385"/>
                  </a:cubicBezTo>
                  <a:cubicBezTo>
                    <a:pt x="1435" y="2305"/>
                    <a:pt x="1453" y="2228"/>
                    <a:pt x="1482" y="2155"/>
                  </a:cubicBezTo>
                  <a:cubicBezTo>
                    <a:pt x="1507" y="2091"/>
                    <a:pt x="1537" y="2028"/>
                    <a:pt x="1571" y="1968"/>
                  </a:cubicBezTo>
                  <a:cubicBezTo>
                    <a:pt x="1624" y="1871"/>
                    <a:pt x="1682" y="1778"/>
                    <a:pt x="1737" y="1682"/>
                  </a:cubicBezTo>
                  <a:cubicBezTo>
                    <a:pt x="1773" y="1619"/>
                    <a:pt x="1811" y="1557"/>
                    <a:pt x="1843" y="1492"/>
                  </a:cubicBezTo>
                  <a:cubicBezTo>
                    <a:pt x="1870" y="1439"/>
                    <a:pt x="1892" y="1383"/>
                    <a:pt x="1915" y="1328"/>
                  </a:cubicBezTo>
                  <a:cubicBezTo>
                    <a:pt x="1943" y="1261"/>
                    <a:pt x="1961" y="1190"/>
                    <a:pt x="1969" y="1118"/>
                  </a:cubicBezTo>
                  <a:cubicBezTo>
                    <a:pt x="1984" y="962"/>
                    <a:pt x="1972" y="809"/>
                    <a:pt x="1914" y="661"/>
                  </a:cubicBezTo>
                  <a:cubicBezTo>
                    <a:pt x="1883" y="582"/>
                    <a:pt x="1842" y="509"/>
                    <a:pt x="1788" y="444"/>
                  </a:cubicBezTo>
                  <a:cubicBezTo>
                    <a:pt x="1725" y="367"/>
                    <a:pt x="1648" y="306"/>
                    <a:pt x="1559" y="260"/>
                  </a:cubicBezTo>
                  <a:cubicBezTo>
                    <a:pt x="1478" y="217"/>
                    <a:pt x="1392" y="189"/>
                    <a:pt x="1302" y="172"/>
                  </a:cubicBezTo>
                  <a:cubicBezTo>
                    <a:pt x="1215" y="156"/>
                    <a:pt x="1127" y="150"/>
                    <a:pt x="1038" y="151"/>
                  </a:cubicBezTo>
                  <a:cubicBezTo>
                    <a:pt x="928" y="154"/>
                    <a:pt x="821" y="171"/>
                    <a:pt x="719" y="208"/>
                  </a:cubicBezTo>
                  <a:cubicBezTo>
                    <a:pt x="633" y="239"/>
                    <a:pt x="554" y="282"/>
                    <a:pt x="482" y="339"/>
                  </a:cubicBezTo>
                  <a:cubicBezTo>
                    <a:pt x="379" y="418"/>
                    <a:pt x="301" y="517"/>
                    <a:pt x="244" y="633"/>
                  </a:cubicBezTo>
                  <a:cubicBezTo>
                    <a:pt x="213" y="696"/>
                    <a:pt x="191" y="762"/>
                    <a:pt x="175" y="831"/>
                  </a:cubicBezTo>
                  <a:cubicBezTo>
                    <a:pt x="158" y="898"/>
                    <a:pt x="152" y="966"/>
                    <a:pt x="152" y="1033"/>
                  </a:cubicBezTo>
                  <a:cubicBezTo>
                    <a:pt x="152" y="1130"/>
                    <a:pt x="163" y="1226"/>
                    <a:pt x="195" y="1318"/>
                  </a:cubicBezTo>
                  <a:cubicBezTo>
                    <a:pt x="212" y="1367"/>
                    <a:pt x="225" y="1419"/>
                    <a:pt x="247" y="1466"/>
                  </a:cubicBezTo>
                  <a:cubicBezTo>
                    <a:pt x="281" y="1545"/>
                    <a:pt x="320" y="1622"/>
                    <a:pt x="359" y="1698"/>
                  </a:cubicBezTo>
                  <a:cubicBezTo>
                    <a:pt x="398" y="1772"/>
                    <a:pt x="440" y="1844"/>
                    <a:pt x="480" y="1917"/>
                  </a:cubicBezTo>
                  <a:cubicBezTo>
                    <a:pt x="525" y="1998"/>
                    <a:pt x="564" y="2082"/>
                    <a:pt x="594" y="2171"/>
                  </a:cubicBezTo>
                  <a:cubicBezTo>
                    <a:pt x="619" y="2242"/>
                    <a:pt x="634" y="2314"/>
                    <a:pt x="638" y="2389"/>
                  </a:cubicBezTo>
                  <a:cubicBezTo>
                    <a:pt x="639" y="2415"/>
                    <a:pt x="642" y="2418"/>
                    <a:pt x="669" y="2418"/>
                  </a:cubicBezTo>
                  <a:cubicBezTo>
                    <a:pt x="791" y="2418"/>
                    <a:pt x="913" y="2418"/>
                    <a:pt x="1035" y="2418"/>
                  </a:cubicBezTo>
                  <a:close/>
                  <a:moveTo>
                    <a:pt x="1036" y="3269"/>
                  </a:moveTo>
                  <a:cubicBezTo>
                    <a:pt x="1036" y="3269"/>
                    <a:pt x="1036" y="3269"/>
                    <a:pt x="1036" y="3269"/>
                  </a:cubicBezTo>
                  <a:cubicBezTo>
                    <a:pt x="921" y="3269"/>
                    <a:pt x="805" y="3269"/>
                    <a:pt x="690" y="3270"/>
                  </a:cubicBezTo>
                  <a:cubicBezTo>
                    <a:pt x="684" y="3270"/>
                    <a:pt x="677" y="3274"/>
                    <a:pt x="671" y="3276"/>
                  </a:cubicBezTo>
                  <a:cubicBezTo>
                    <a:pt x="673" y="3282"/>
                    <a:pt x="674" y="3288"/>
                    <a:pt x="677" y="3294"/>
                  </a:cubicBezTo>
                  <a:cubicBezTo>
                    <a:pt x="689" y="3314"/>
                    <a:pt x="702" y="3335"/>
                    <a:pt x="714" y="3355"/>
                  </a:cubicBezTo>
                  <a:cubicBezTo>
                    <a:pt x="765" y="3441"/>
                    <a:pt x="817" y="3526"/>
                    <a:pt x="869" y="3612"/>
                  </a:cubicBezTo>
                  <a:cubicBezTo>
                    <a:pt x="876" y="3624"/>
                    <a:pt x="885" y="3629"/>
                    <a:pt x="900" y="3629"/>
                  </a:cubicBezTo>
                  <a:cubicBezTo>
                    <a:pt x="988" y="3629"/>
                    <a:pt x="1076" y="3629"/>
                    <a:pt x="1164" y="3629"/>
                  </a:cubicBezTo>
                  <a:cubicBezTo>
                    <a:pt x="1178" y="3629"/>
                    <a:pt x="1187" y="3625"/>
                    <a:pt x="1195" y="3612"/>
                  </a:cubicBezTo>
                  <a:cubicBezTo>
                    <a:pt x="1223" y="3567"/>
                    <a:pt x="1251" y="3521"/>
                    <a:pt x="1280" y="3476"/>
                  </a:cubicBezTo>
                  <a:cubicBezTo>
                    <a:pt x="1317" y="3416"/>
                    <a:pt x="1354" y="3357"/>
                    <a:pt x="1390" y="3297"/>
                  </a:cubicBezTo>
                  <a:cubicBezTo>
                    <a:pt x="1394" y="3290"/>
                    <a:pt x="1396" y="3282"/>
                    <a:pt x="1398" y="3274"/>
                  </a:cubicBezTo>
                  <a:cubicBezTo>
                    <a:pt x="1391" y="3272"/>
                    <a:pt x="1383" y="3269"/>
                    <a:pt x="1376" y="3269"/>
                  </a:cubicBezTo>
                  <a:cubicBezTo>
                    <a:pt x="1263" y="3269"/>
                    <a:pt x="1149" y="3269"/>
                    <a:pt x="1036" y="3269"/>
                  </a:cubicBezTo>
                  <a:close/>
                  <a:moveTo>
                    <a:pt x="1433" y="2860"/>
                  </a:moveTo>
                  <a:cubicBezTo>
                    <a:pt x="1433" y="2771"/>
                    <a:pt x="1433" y="2682"/>
                    <a:pt x="1434" y="2592"/>
                  </a:cubicBezTo>
                  <a:cubicBezTo>
                    <a:pt x="1434" y="2573"/>
                    <a:pt x="1429" y="2565"/>
                    <a:pt x="1408" y="2565"/>
                  </a:cubicBezTo>
                  <a:cubicBezTo>
                    <a:pt x="1362" y="2567"/>
                    <a:pt x="1316" y="2566"/>
                    <a:pt x="1270" y="2566"/>
                  </a:cubicBezTo>
                  <a:cubicBezTo>
                    <a:pt x="1252" y="2565"/>
                    <a:pt x="1245" y="2571"/>
                    <a:pt x="1245" y="2589"/>
                  </a:cubicBezTo>
                  <a:cubicBezTo>
                    <a:pt x="1245" y="2770"/>
                    <a:pt x="1245" y="2950"/>
                    <a:pt x="1245" y="3131"/>
                  </a:cubicBezTo>
                  <a:cubicBezTo>
                    <a:pt x="1245" y="3149"/>
                    <a:pt x="1252" y="3157"/>
                    <a:pt x="1271" y="3157"/>
                  </a:cubicBezTo>
                  <a:cubicBezTo>
                    <a:pt x="1315" y="3156"/>
                    <a:pt x="1359" y="3157"/>
                    <a:pt x="1403" y="3157"/>
                  </a:cubicBezTo>
                  <a:cubicBezTo>
                    <a:pt x="1431" y="3157"/>
                    <a:pt x="1433" y="3154"/>
                    <a:pt x="1433" y="3126"/>
                  </a:cubicBezTo>
                  <a:cubicBezTo>
                    <a:pt x="1434" y="3037"/>
                    <a:pt x="1433" y="2949"/>
                    <a:pt x="1433" y="2860"/>
                  </a:cubicBezTo>
                  <a:close/>
                  <a:moveTo>
                    <a:pt x="810" y="2861"/>
                  </a:moveTo>
                  <a:cubicBezTo>
                    <a:pt x="810" y="2770"/>
                    <a:pt x="810" y="2680"/>
                    <a:pt x="810" y="2589"/>
                  </a:cubicBezTo>
                  <a:cubicBezTo>
                    <a:pt x="810" y="2572"/>
                    <a:pt x="806" y="2565"/>
                    <a:pt x="788" y="2566"/>
                  </a:cubicBezTo>
                  <a:cubicBezTo>
                    <a:pt x="746" y="2567"/>
                    <a:pt x="704" y="2566"/>
                    <a:pt x="662" y="2566"/>
                  </a:cubicBezTo>
                  <a:cubicBezTo>
                    <a:pt x="645" y="2565"/>
                    <a:pt x="638" y="2571"/>
                    <a:pt x="638" y="2589"/>
                  </a:cubicBezTo>
                  <a:cubicBezTo>
                    <a:pt x="638" y="2770"/>
                    <a:pt x="638" y="2951"/>
                    <a:pt x="638" y="3133"/>
                  </a:cubicBezTo>
                  <a:cubicBezTo>
                    <a:pt x="638" y="3151"/>
                    <a:pt x="646" y="3157"/>
                    <a:pt x="663" y="3157"/>
                  </a:cubicBezTo>
                  <a:cubicBezTo>
                    <a:pt x="701" y="3156"/>
                    <a:pt x="739" y="3157"/>
                    <a:pt x="777" y="3157"/>
                  </a:cubicBezTo>
                  <a:cubicBezTo>
                    <a:pt x="810" y="3157"/>
                    <a:pt x="810" y="3157"/>
                    <a:pt x="810" y="3125"/>
                  </a:cubicBezTo>
                  <a:cubicBezTo>
                    <a:pt x="810" y="3037"/>
                    <a:pt x="810" y="2949"/>
                    <a:pt x="810" y="2861"/>
                  </a:cubicBezTo>
                  <a:close/>
                  <a:moveTo>
                    <a:pt x="945" y="2861"/>
                  </a:moveTo>
                  <a:cubicBezTo>
                    <a:pt x="945" y="2951"/>
                    <a:pt x="945" y="3041"/>
                    <a:pt x="946" y="3131"/>
                  </a:cubicBezTo>
                  <a:cubicBezTo>
                    <a:pt x="946" y="3155"/>
                    <a:pt x="947" y="3156"/>
                    <a:pt x="972" y="3157"/>
                  </a:cubicBezTo>
                  <a:cubicBezTo>
                    <a:pt x="1008" y="3157"/>
                    <a:pt x="1044" y="3157"/>
                    <a:pt x="1080" y="3157"/>
                  </a:cubicBezTo>
                  <a:cubicBezTo>
                    <a:pt x="1107" y="3157"/>
                    <a:pt x="1110" y="3154"/>
                    <a:pt x="1110" y="3126"/>
                  </a:cubicBezTo>
                  <a:cubicBezTo>
                    <a:pt x="1111" y="3063"/>
                    <a:pt x="1111" y="3000"/>
                    <a:pt x="1111" y="2938"/>
                  </a:cubicBezTo>
                  <a:cubicBezTo>
                    <a:pt x="1111" y="2824"/>
                    <a:pt x="1111" y="2710"/>
                    <a:pt x="1111" y="2596"/>
                  </a:cubicBezTo>
                  <a:cubicBezTo>
                    <a:pt x="1110" y="2567"/>
                    <a:pt x="1109" y="2566"/>
                    <a:pt x="1080" y="2566"/>
                  </a:cubicBezTo>
                  <a:cubicBezTo>
                    <a:pt x="1043" y="2566"/>
                    <a:pt x="1007" y="2567"/>
                    <a:pt x="970" y="2565"/>
                  </a:cubicBezTo>
                  <a:cubicBezTo>
                    <a:pt x="950" y="2565"/>
                    <a:pt x="945" y="2572"/>
                    <a:pt x="945" y="2591"/>
                  </a:cubicBezTo>
                  <a:cubicBezTo>
                    <a:pt x="946" y="2681"/>
                    <a:pt x="945" y="2771"/>
                    <a:pt x="945" y="2861"/>
                  </a:cubicBezTo>
                  <a:close/>
                  <a:moveTo>
                    <a:pt x="1031" y="3741"/>
                  </a:moveTo>
                  <a:cubicBezTo>
                    <a:pt x="1011" y="3741"/>
                    <a:pt x="990" y="3741"/>
                    <a:pt x="970" y="3741"/>
                  </a:cubicBezTo>
                  <a:cubicBezTo>
                    <a:pt x="960" y="3742"/>
                    <a:pt x="950" y="3745"/>
                    <a:pt x="956" y="3757"/>
                  </a:cubicBezTo>
                  <a:cubicBezTo>
                    <a:pt x="977" y="3792"/>
                    <a:pt x="999" y="3827"/>
                    <a:pt x="1020" y="3861"/>
                  </a:cubicBezTo>
                  <a:cubicBezTo>
                    <a:pt x="1028" y="3873"/>
                    <a:pt x="1036" y="3870"/>
                    <a:pt x="1042" y="3860"/>
                  </a:cubicBezTo>
                  <a:cubicBezTo>
                    <a:pt x="1062" y="3829"/>
                    <a:pt x="1082" y="3797"/>
                    <a:pt x="1101" y="3764"/>
                  </a:cubicBezTo>
                  <a:cubicBezTo>
                    <a:pt x="1110" y="3750"/>
                    <a:pt x="1106" y="3742"/>
                    <a:pt x="1089" y="3741"/>
                  </a:cubicBezTo>
                  <a:cubicBezTo>
                    <a:pt x="1070" y="3741"/>
                    <a:pt x="1051" y="3741"/>
                    <a:pt x="1031" y="37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1" name="Google Shape;104;p2">
              <a:extLst>
                <a:ext uri="{FF2B5EF4-FFF2-40B4-BE49-F238E27FC236}">
                  <a16:creationId xmlns:a16="http://schemas.microsoft.com/office/drawing/2014/main" id="{D2234A24-7835-4E40-821D-4B7015D6848C}"/>
                </a:ext>
              </a:extLst>
            </p:cNvPr>
            <p:cNvSpPr/>
            <p:nvPr/>
          </p:nvSpPr>
          <p:spPr>
            <a:xfrm>
              <a:off x="4656973" y="3858847"/>
              <a:ext cx="519218" cy="458782"/>
            </a:xfrm>
            <a:custGeom>
              <a:avLst/>
              <a:gdLst/>
              <a:ahLst/>
              <a:cxnLst/>
              <a:rect l="l" t="t" r="r" b="b"/>
              <a:pathLst>
                <a:path w="613" h="525" extrusionOk="0">
                  <a:moveTo>
                    <a:pt x="529" y="5"/>
                  </a:moveTo>
                  <a:cubicBezTo>
                    <a:pt x="565" y="2"/>
                    <a:pt x="593" y="29"/>
                    <a:pt x="604" y="62"/>
                  </a:cubicBezTo>
                  <a:cubicBezTo>
                    <a:pt x="613" y="88"/>
                    <a:pt x="598" y="125"/>
                    <a:pt x="574" y="144"/>
                  </a:cubicBezTo>
                  <a:cubicBezTo>
                    <a:pt x="513" y="193"/>
                    <a:pt x="453" y="243"/>
                    <a:pt x="393" y="293"/>
                  </a:cubicBezTo>
                  <a:cubicBezTo>
                    <a:pt x="349" y="329"/>
                    <a:pt x="305" y="364"/>
                    <a:pt x="261" y="400"/>
                  </a:cubicBezTo>
                  <a:cubicBezTo>
                    <a:pt x="225" y="430"/>
                    <a:pt x="188" y="460"/>
                    <a:pt x="153" y="491"/>
                  </a:cubicBezTo>
                  <a:cubicBezTo>
                    <a:pt x="118" y="521"/>
                    <a:pt x="76" y="525"/>
                    <a:pt x="47" y="506"/>
                  </a:cubicBezTo>
                  <a:cubicBezTo>
                    <a:pt x="3" y="477"/>
                    <a:pt x="0" y="413"/>
                    <a:pt x="41" y="380"/>
                  </a:cubicBezTo>
                  <a:cubicBezTo>
                    <a:pt x="116" y="319"/>
                    <a:pt x="191" y="258"/>
                    <a:pt x="266" y="197"/>
                  </a:cubicBezTo>
                  <a:cubicBezTo>
                    <a:pt x="335" y="140"/>
                    <a:pt x="402" y="83"/>
                    <a:pt x="471" y="28"/>
                  </a:cubicBezTo>
                  <a:cubicBezTo>
                    <a:pt x="487" y="15"/>
                    <a:pt x="508" y="9"/>
                    <a:pt x="526" y="0"/>
                  </a:cubicBezTo>
                  <a:cubicBezTo>
                    <a:pt x="527" y="2"/>
                    <a:pt x="528" y="3"/>
                    <a:pt x="529"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2" name="Google Shape;105;p2">
              <a:extLst>
                <a:ext uri="{FF2B5EF4-FFF2-40B4-BE49-F238E27FC236}">
                  <a16:creationId xmlns:a16="http://schemas.microsoft.com/office/drawing/2014/main" id="{B10E9F73-87C6-4532-B83D-AB2DDFC511D3}"/>
                </a:ext>
              </a:extLst>
            </p:cNvPr>
            <p:cNvSpPr/>
            <p:nvPr/>
          </p:nvSpPr>
          <p:spPr>
            <a:xfrm>
              <a:off x="6759416" y="1345460"/>
              <a:ext cx="391331" cy="571164"/>
            </a:xfrm>
            <a:custGeom>
              <a:avLst/>
              <a:gdLst/>
              <a:ahLst/>
              <a:cxnLst/>
              <a:rect l="l" t="t" r="r" b="b"/>
              <a:pathLst>
                <a:path w="461" h="652" extrusionOk="0">
                  <a:moveTo>
                    <a:pt x="370" y="0"/>
                  </a:moveTo>
                  <a:cubicBezTo>
                    <a:pt x="426" y="2"/>
                    <a:pt x="461" y="55"/>
                    <a:pt x="437" y="106"/>
                  </a:cubicBezTo>
                  <a:cubicBezTo>
                    <a:pt x="422" y="140"/>
                    <a:pt x="402" y="172"/>
                    <a:pt x="384" y="204"/>
                  </a:cubicBezTo>
                  <a:cubicBezTo>
                    <a:pt x="353" y="260"/>
                    <a:pt x="321" y="315"/>
                    <a:pt x="289" y="371"/>
                  </a:cubicBezTo>
                  <a:cubicBezTo>
                    <a:pt x="253" y="433"/>
                    <a:pt x="217" y="494"/>
                    <a:pt x="180" y="556"/>
                  </a:cubicBezTo>
                  <a:cubicBezTo>
                    <a:pt x="167" y="578"/>
                    <a:pt x="156" y="601"/>
                    <a:pt x="139" y="621"/>
                  </a:cubicBezTo>
                  <a:cubicBezTo>
                    <a:pt x="116" y="649"/>
                    <a:pt x="75" y="652"/>
                    <a:pt x="41" y="632"/>
                  </a:cubicBezTo>
                  <a:cubicBezTo>
                    <a:pt x="15" y="617"/>
                    <a:pt x="0" y="578"/>
                    <a:pt x="11" y="547"/>
                  </a:cubicBezTo>
                  <a:cubicBezTo>
                    <a:pt x="19" y="526"/>
                    <a:pt x="30" y="507"/>
                    <a:pt x="41" y="488"/>
                  </a:cubicBezTo>
                  <a:cubicBezTo>
                    <a:pt x="79" y="421"/>
                    <a:pt x="117" y="354"/>
                    <a:pt x="156" y="287"/>
                  </a:cubicBezTo>
                  <a:cubicBezTo>
                    <a:pt x="192" y="224"/>
                    <a:pt x="229" y="162"/>
                    <a:pt x="265" y="100"/>
                  </a:cubicBezTo>
                  <a:cubicBezTo>
                    <a:pt x="277" y="78"/>
                    <a:pt x="289" y="56"/>
                    <a:pt x="303" y="35"/>
                  </a:cubicBezTo>
                  <a:cubicBezTo>
                    <a:pt x="320" y="9"/>
                    <a:pt x="339" y="0"/>
                    <a:pt x="37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3" name="Google Shape;106;p2">
              <a:extLst>
                <a:ext uri="{FF2B5EF4-FFF2-40B4-BE49-F238E27FC236}">
                  <a16:creationId xmlns:a16="http://schemas.microsoft.com/office/drawing/2014/main" id="{FFB54B63-F3FB-4FB6-9E62-5024E6364B5A}"/>
                </a:ext>
              </a:extLst>
            </p:cNvPr>
            <p:cNvSpPr/>
            <p:nvPr/>
          </p:nvSpPr>
          <p:spPr>
            <a:xfrm>
              <a:off x="5178747" y="1378514"/>
              <a:ext cx="370870" cy="576453"/>
            </a:xfrm>
            <a:custGeom>
              <a:avLst/>
              <a:gdLst/>
              <a:ahLst/>
              <a:cxnLst/>
              <a:rect l="l" t="t" r="r" b="b"/>
              <a:pathLst>
                <a:path w="438" h="660" extrusionOk="0">
                  <a:moveTo>
                    <a:pt x="81" y="4"/>
                  </a:moveTo>
                  <a:cubicBezTo>
                    <a:pt x="116" y="3"/>
                    <a:pt x="137" y="18"/>
                    <a:pt x="152" y="45"/>
                  </a:cubicBezTo>
                  <a:cubicBezTo>
                    <a:pt x="196" y="123"/>
                    <a:pt x="241" y="202"/>
                    <a:pt x="285" y="281"/>
                  </a:cubicBezTo>
                  <a:cubicBezTo>
                    <a:pt x="327" y="357"/>
                    <a:pt x="369" y="433"/>
                    <a:pt x="410" y="509"/>
                  </a:cubicBezTo>
                  <a:cubicBezTo>
                    <a:pt x="421" y="530"/>
                    <a:pt x="432" y="553"/>
                    <a:pt x="434" y="575"/>
                  </a:cubicBezTo>
                  <a:cubicBezTo>
                    <a:pt x="438" y="612"/>
                    <a:pt x="412" y="642"/>
                    <a:pt x="379" y="651"/>
                  </a:cubicBezTo>
                  <a:cubicBezTo>
                    <a:pt x="346" y="660"/>
                    <a:pt x="306" y="641"/>
                    <a:pt x="289" y="610"/>
                  </a:cubicBezTo>
                  <a:cubicBezTo>
                    <a:pt x="260" y="556"/>
                    <a:pt x="230" y="502"/>
                    <a:pt x="200" y="449"/>
                  </a:cubicBezTo>
                  <a:cubicBezTo>
                    <a:pt x="169" y="393"/>
                    <a:pt x="139" y="337"/>
                    <a:pt x="108" y="282"/>
                  </a:cubicBezTo>
                  <a:cubicBezTo>
                    <a:pt x="78" y="229"/>
                    <a:pt x="47" y="175"/>
                    <a:pt x="17" y="122"/>
                  </a:cubicBezTo>
                  <a:cubicBezTo>
                    <a:pt x="2" y="95"/>
                    <a:pt x="0" y="66"/>
                    <a:pt x="16" y="40"/>
                  </a:cubicBezTo>
                  <a:cubicBezTo>
                    <a:pt x="31" y="15"/>
                    <a:pt x="53" y="0"/>
                    <a:pt x="8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4" name="Google Shape;107;p2">
              <a:extLst>
                <a:ext uri="{FF2B5EF4-FFF2-40B4-BE49-F238E27FC236}">
                  <a16:creationId xmlns:a16="http://schemas.microsoft.com/office/drawing/2014/main" id="{43FF8341-1563-4004-9CD8-682D12A2BC7C}"/>
                </a:ext>
              </a:extLst>
            </p:cNvPr>
            <p:cNvSpPr/>
            <p:nvPr/>
          </p:nvSpPr>
          <p:spPr>
            <a:xfrm>
              <a:off x="7114940" y="3801994"/>
              <a:ext cx="521774" cy="452171"/>
            </a:xfrm>
            <a:custGeom>
              <a:avLst/>
              <a:gdLst/>
              <a:ahLst/>
              <a:cxnLst/>
              <a:rect l="l" t="t" r="r" b="b"/>
              <a:pathLst>
                <a:path w="618" h="516" extrusionOk="0">
                  <a:moveTo>
                    <a:pt x="528" y="516"/>
                  </a:moveTo>
                  <a:cubicBezTo>
                    <a:pt x="511" y="508"/>
                    <a:pt x="493" y="504"/>
                    <a:pt x="479" y="493"/>
                  </a:cubicBezTo>
                  <a:cubicBezTo>
                    <a:pt x="397" y="430"/>
                    <a:pt x="315" y="366"/>
                    <a:pt x="233" y="302"/>
                  </a:cubicBezTo>
                  <a:cubicBezTo>
                    <a:pt x="179" y="259"/>
                    <a:pt x="125" y="216"/>
                    <a:pt x="70" y="172"/>
                  </a:cubicBezTo>
                  <a:cubicBezTo>
                    <a:pt x="55" y="160"/>
                    <a:pt x="39" y="149"/>
                    <a:pt x="27" y="136"/>
                  </a:cubicBezTo>
                  <a:cubicBezTo>
                    <a:pt x="0" y="106"/>
                    <a:pt x="1" y="60"/>
                    <a:pt x="28" y="31"/>
                  </a:cubicBezTo>
                  <a:cubicBezTo>
                    <a:pt x="54" y="4"/>
                    <a:pt x="100" y="0"/>
                    <a:pt x="131" y="24"/>
                  </a:cubicBezTo>
                  <a:cubicBezTo>
                    <a:pt x="190" y="70"/>
                    <a:pt x="249" y="117"/>
                    <a:pt x="308" y="163"/>
                  </a:cubicBezTo>
                  <a:cubicBezTo>
                    <a:pt x="378" y="217"/>
                    <a:pt x="449" y="272"/>
                    <a:pt x="519" y="327"/>
                  </a:cubicBezTo>
                  <a:cubicBezTo>
                    <a:pt x="540" y="343"/>
                    <a:pt x="560" y="361"/>
                    <a:pt x="581" y="377"/>
                  </a:cubicBezTo>
                  <a:cubicBezTo>
                    <a:pt x="613" y="403"/>
                    <a:pt x="618" y="463"/>
                    <a:pt x="580" y="495"/>
                  </a:cubicBezTo>
                  <a:cubicBezTo>
                    <a:pt x="566" y="506"/>
                    <a:pt x="547" y="509"/>
                    <a:pt x="528" y="5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5" name="Google Shape;108;p2">
              <a:extLst>
                <a:ext uri="{FF2B5EF4-FFF2-40B4-BE49-F238E27FC236}">
                  <a16:creationId xmlns:a16="http://schemas.microsoft.com/office/drawing/2014/main" id="{9CDF1111-29CD-472A-8AA3-1E469CCAA93B}"/>
                </a:ext>
              </a:extLst>
            </p:cNvPr>
            <p:cNvSpPr/>
            <p:nvPr/>
          </p:nvSpPr>
          <p:spPr>
            <a:xfrm>
              <a:off x="7398845" y="2630579"/>
              <a:ext cx="608736" cy="239308"/>
            </a:xfrm>
            <a:custGeom>
              <a:avLst/>
              <a:gdLst/>
              <a:ahLst/>
              <a:cxnLst/>
              <a:rect l="l" t="t" r="r" b="b"/>
              <a:pathLst>
                <a:path w="718" h="273" extrusionOk="0">
                  <a:moveTo>
                    <a:pt x="717" y="86"/>
                  </a:moveTo>
                  <a:cubicBezTo>
                    <a:pt x="716" y="117"/>
                    <a:pt x="696" y="147"/>
                    <a:pt x="666" y="155"/>
                  </a:cubicBezTo>
                  <a:cubicBezTo>
                    <a:pt x="637" y="164"/>
                    <a:pt x="606" y="169"/>
                    <a:pt x="576" y="175"/>
                  </a:cubicBezTo>
                  <a:cubicBezTo>
                    <a:pt x="498" y="191"/>
                    <a:pt x="420" y="207"/>
                    <a:pt x="342" y="222"/>
                  </a:cubicBezTo>
                  <a:cubicBezTo>
                    <a:pt x="286" y="233"/>
                    <a:pt x="230" y="243"/>
                    <a:pt x="174" y="253"/>
                  </a:cubicBezTo>
                  <a:cubicBezTo>
                    <a:pt x="147" y="258"/>
                    <a:pt x="120" y="264"/>
                    <a:pt x="93" y="268"/>
                  </a:cubicBezTo>
                  <a:cubicBezTo>
                    <a:pt x="62" y="273"/>
                    <a:pt x="35" y="263"/>
                    <a:pt x="17" y="236"/>
                  </a:cubicBezTo>
                  <a:cubicBezTo>
                    <a:pt x="0" y="210"/>
                    <a:pt x="1" y="180"/>
                    <a:pt x="14" y="154"/>
                  </a:cubicBezTo>
                  <a:cubicBezTo>
                    <a:pt x="23" y="137"/>
                    <a:pt x="39" y="124"/>
                    <a:pt x="60" y="120"/>
                  </a:cubicBezTo>
                  <a:cubicBezTo>
                    <a:pt x="125" y="107"/>
                    <a:pt x="191" y="94"/>
                    <a:pt x="256" y="81"/>
                  </a:cubicBezTo>
                  <a:cubicBezTo>
                    <a:pt x="333" y="65"/>
                    <a:pt x="410" y="49"/>
                    <a:pt x="488" y="33"/>
                  </a:cubicBezTo>
                  <a:cubicBezTo>
                    <a:pt x="534" y="24"/>
                    <a:pt x="581" y="16"/>
                    <a:pt x="627" y="9"/>
                  </a:cubicBezTo>
                  <a:cubicBezTo>
                    <a:pt x="686" y="0"/>
                    <a:pt x="718" y="49"/>
                    <a:pt x="71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6" name="Google Shape;109;p2">
              <a:extLst>
                <a:ext uri="{FF2B5EF4-FFF2-40B4-BE49-F238E27FC236}">
                  <a16:creationId xmlns:a16="http://schemas.microsoft.com/office/drawing/2014/main" id="{810AF308-1837-4480-9277-97560869FE30}"/>
                </a:ext>
              </a:extLst>
            </p:cNvPr>
            <p:cNvSpPr/>
            <p:nvPr/>
          </p:nvSpPr>
          <p:spPr>
            <a:xfrm>
              <a:off x="4301450" y="2692720"/>
              <a:ext cx="618968" cy="211542"/>
            </a:xfrm>
            <a:custGeom>
              <a:avLst/>
              <a:gdLst/>
              <a:ahLst/>
              <a:cxnLst/>
              <a:rect l="l" t="t" r="r" b="b"/>
              <a:pathLst>
                <a:path w="728" h="242" extrusionOk="0">
                  <a:moveTo>
                    <a:pt x="632" y="242"/>
                  </a:moveTo>
                  <a:cubicBezTo>
                    <a:pt x="605" y="238"/>
                    <a:pt x="568" y="232"/>
                    <a:pt x="531" y="226"/>
                  </a:cubicBezTo>
                  <a:cubicBezTo>
                    <a:pt x="509" y="223"/>
                    <a:pt x="487" y="218"/>
                    <a:pt x="466" y="215"/>
                  </a:cubicBezTo>
                  <a:cubicBezTo>
                    <a:pt x="410" y="207"/>
                    <a:pt x="354" y="200"/>
                    <a:pt x="298" y="192"/>
                  </a:cubicBezTo>
                  <a:cubicBezTo>
                    <a:pt x="220" y="180"/>
                    <a:pt x="142" y="167"/>
                    <a:pt x="64" y="154"/>
                  </a:cubicBezTo>
                  <a:cubicBezTo>
                    <a:pt x="37" y="149"/>
                    <a:pt x="9" y="118"/>
                    <a:pt x="4" y="88"/>
                  </a:cubicBezTo>
                  <a:cubicBezTo>
                    <a:pt x="0" y="59"/>
                    <a:pt x="18" y="22"/>
                    <a:pt x="46" y="11"/>
                  </a:cubicBezTo>
                  <a:cubicBezTo>
                    <a:pt x="62" y="4"/>
                    <a:pt x="81" y="0"/>
                    <a:pt x="98" y="2"/>
                  </a:cubicBezTo>
                  <a:cubicBezTo>
                    <a:pt x="181" y="14"/>
                    <a:pt x="263" y="27"/>
                    <a:pt x="346" y="40"/>
                  </a:cubicBezTo>
                  <a:cubicBezTo>
                    <a:pt x="415" y="51"/>
                    <a:pt x="484" y="63"/>
                    <a:pt x="553" y="74"/>
                  </a:cubicBezTo>
                  <a:cubicBezTo>
                    <a:pt x="586" y="80"/>
                    <a:pt x="620" y="85"/>
                    <a:pt x="654" y="89"/>
                  </a:cubicBezTo>
                  <a:cubicBezTo>
                    <a:pt x="707" y="97"/>
                    <a:pt x="728" y="145"/>
                    <a:pt x="716" y="190"/>
                  </a:cubicBezTo>
                  <a:cubicBezTo>
                    <a:pt x="707" y="222"/>
                    <a:pt x="679" y="242"/>
                    <a:pt x="632" y="2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7" name="Google Shape;110;p2">
              <a:extLst>
                <a:ext uri="{FF2B5EF4-FFF2-40B4-BE49-F238E27FC236}">
                  <a16:creationId xmlns:a16="http://schemas.microsoft.com/office/drawing/2014/main" id="{83B4E3CD-2C0B-4756-890A-9C4B470A5FD0}"/>
                </a:ext>
              </a:extLst>
            </p:cNvPr>
            <p:cNvSpPr/>
            <p:nvPr/>
          </p:nvSpPr>
          <p:spPr>
            <a:xfrm>
              <a:off x="5613559" y="2597526"/>
              <a:ext cx="363196" cy="879223"/>
            </a:xfrm>
            <a:custGeom>
              <a:avLst/>
              <a:gdLst/>
              <a:ahLst/>
              <a:cxnLst/>
              <a:rect l="l" t="t" r="r" b="b"/>
              <a:pathLst>
                <a:path w="431" h="1005" extrusionOk="0">
                  <a:moveTo>
                    <a:pt x="0" y="579"/>
                  </a:moveTo>
                  <a:cubicBezTo>
                    <a:pt x="1" y="484"/>
                    <a:pt x="16" y="408"/>
                    <a:pt x="45" y="334"/>
                  </a:cubicBezTo>
                  <a:cubicBezTo>
                    <a:pt x="82" y="241"/>
                    <a:pt x="136" y="160"/>
                    <a:pt x="210" y="93"/>
                  </a:cubicBezTo>
                  <a:cubicBezTo>
                    <a:pt x="247" y="58"/>
                    <a:pt x="290" y="31"/>
                    <a:pt x="338" y="13"/>
                  </a:cubicBezTo>
                  <a:cubicBezTo>
                    <a:pt x="373" y="0"/>
                    <a:pt x="402" y="14"/>
                    <a:pt x="420" y="52"/>
                  </a:cubicBezTo>
                  <a:cubicBezTo>
                    <a:pt x="431" y="76"/>
                    <a:pt x="417" y="114"/>
                    <a:pt x="385" y="128"/>
                  </a:cubicBezTo>
                  <a:cubicBezTo>
                    <a:pt x="328" y="152"/>
                    <a:pt x="284" y="190"/>
                    <a:pt x="244" y="238"/>
                  </a:cubicBezTo>
                  <a:cubicBezTo>
                    <a:pt x="204" y="287"/>
                    <a:pt x="174" y="340"/>
                    <a:pt x="153" y="399"/>
                  </a:cubicBezTo>
                  <a:cubicBezTo>
                    <a:pt x="118" y="493"/>
                    <a:pt x="114" y="589"/>
                    <a:pt x="139" y="686"/>
                  </a:cubicBezTo>
                  <a:cubicBezTo>
                    <a:pt x="159" y="766"/>
                    <a:pt x="202" y="835"/>
                    <a:pt x="259" y="895"/>
                  </a:cubicBezTo>
                  <a:cubicBezTo>
                    <a:pt x="279" y="916"/>
                    <a:pt x="279" y="959"/>
                    <a:pt x="258" y="979"/>
                  </a:cubicBezTo>
                  <a:cubicBezTo>
                    <a:pt x="233" y="1004"/>
                    <a:pt x="192" y="1005"/>
                    <a:pt x="170" y="982"/>
                  </a:cubicBezTo>
                  <a:cubicBezTo>
                    <a:pt x="115" y="924"/>
                    <a:pt x="72" y="858"/>
                    <a:pt x="42" y="784"/>
                  </a:cubicBezTo>
                  <a:cubicBezTo>
                    <a:pt x="13" y="713"/>
                    <a:pt x="1" y="639"/>
                    <a:pt x="0" y="5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grpSp>
      <p:sp>
        <p:nvSpPr>
          <p:cNvPr id="40" name="TextBox 9">
            <a:extLst>
              <a:ext uri="{FF2B5EF4-FFF2-40B4-BE49-F238E27FC236}">
                <a16:creationId xmlns:a16="http://schemas.microsoft.com/office/drawing/2014/main" id="{0A16CD45-7019-4F40-A334-14D421364025}"/>
              </a:ext>
            </a:extLst>
          </p:cNvPr>
          <p:cNvSpPr txBox="1"/>
          <p:nvPr/>
        </p:nvSpPr>
        <p:spPr>
          <a:xfrm>
            <a:off x="4798038" y="2747943"/>
            <a:ext cx="2135824" cy="400110"/>
          </a:xfrm>
          <a:prstGeom prst="rect">
            <a:avLst/>
          </a:prstGeom>
          <a:noFill/>
          <a:ln>
            <a:noFill/>
          </a:ln>
        </p:spPr>
        <p:txBody>
          <a:bodyPr wrap="square" rtlCol="0">
            <a:spAutoFit/>
          </a:bodyPr>
          <a:lstStyle/>
          <a:p>
            <a:r>
              <a:rPr lang="fr-FR" sz="2000" dirty="0">
                <a:latin typeface="Times New Roman" panose="02020603050405020304" pitchFamily="18" charset="0"/>
                <a:ea typeface="+mj-ea"/>
                <a:cs typeface="Times New Roman" panose="02020603050405020304" pitchFamily="18" charset="0"/>
              </a:rPr>
              <a:t>Outils utilisées </a:t>
            </a:r>
            <a:endParaRPr lang="en-US" sz="1400" dirty="0">
              <a:latin typeface="Times New Roman" panose="02020603050405020304" pitchFamily="18" charset="0"/>
              <a:cs typeface="Times New Roman" panose="02020603050405020304" pitchFamily="18" charset="0"/>
            </a:endParaRPr>
          </a:p>
        </p:txBody>
      </p:sp>
      <p:sp>
        <p:nvSpPr>
          <p:cNvPr id="41" name="TextBox 9">
            <a:extLst>
              <a:ext uri="{FF2B5EF4-FFF2-40B4-BE49-F238E27FC236}">
                <a16:creationId xmlns:a16="http://schemas.microsoft.com/office/drawing/2014/main" id="{C809C591-8EB5-4778-84A6-A9DDBB52CFC3}"/>
              </a:ext>
            </a:extLst>
          </p:cNvPr>
          <p:cNvSpPr txBox="1"/>
          <p:nvPr/>
        </p:nvSpPr>
        <p:spPr>
          <a:xfrm>
            <a:off x="4799202" y="3397629"/>
            <a:ext cx="2908281" cy="400110"/>
          </a:xfrm>
          <a:prstGeom prst="rect">
            <a:avLst/>
          </a:prstGeom>
          <a:noFill/>
          <a:ln>
            <a:noFill/>
          </a:ln>
        </p:spPr>
        <p:txBody>
          <a:bodyPr wrap="square" rtlCol="0">
            <a:spAutoFit/>
          </a:bodyPr>
          <a:lstStyle/>
          <a:p>
            <a:r>
              <a:rPr lang="fr-FR" sz="2000" dirty="0">
                <a:latin typeface="Times New Roman" panose="02020603050405020304" pitchFamily="18" charset="0"/>
                <a:ea typeface="+mj-ea"/>
                <a:cs typeface="Times New Roman" panose="02020603050405020304" pitchFamily="18" charset="0"/>
              </a:rPr>
              <a:t>Interfaces utilisateur</a:t>
            </a:r>
            <a:endParaRPr lang="en-US" sz="14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4F4D1F44-CCDE-4F50-B0D4-268DBC41B129}"/>
              </a:ext>
            </a:extLst>
          </p:cNvPr>
          <p:cNvSpPr/>
          <p:nvPr/>
        </p:nvSpPr>
        <p:spPr>
          <a:xfrm>
            <a:off x="4836937" y="4014767"/>
            <a:ext cx="1705916" cy="400110"/>
          </a:xfrm>
          <a:prstGeom prst="rect">
            <a:avLst/>
          </a:prstGeom>
        </p:spPr>
        <p:txBody>
          <a:bodyPr wrap="none">
            <a:spAutoFit/>
          </a:bodyPr>
          <a:lstStyle/>
          <a:p>
            <a:r>
              <a:rPr lang="fr-FR" sz="2000" dirty="0">
                <a:latin typeface="Times New Roman" panose="02020603050405020304" pitchFamily="18" charset="0"/>
                <a:cs typeface="Times New Roman" panose="02020603050405020304" pitchFamily="18" charset="0"/>
              </a:rPr>
              <a:t>Démonstration</a:t>
            </a:r>
          </a:p>
        </p:txBody>
      </p:sp>
    </p:spTree>
    <p:extLst>
      <p:ext uri="{BB962C8B-B14F-4D97-AF65-F5344CB8AC3E}">
        <p14:creationId xmlns:p14="http://schemas.microsoft.com/office/powerpoint/2010/main" val="3100292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22</a:t>
            </a:fld>
            <a:endParaRPr lang="fr-FR" dirty="0"/>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371009" y="1214441"/>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211539" y="835749"/>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Outils utilisés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741352" y="1235859"/>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4283726" y="854082"/>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Interfaces utilisateurs</a:t>
            </a:r>
            <a:endParaRPr lang="en-US" sz="1400" dirty="0">
              <a:solidFill>
                <a:srgbClr val="767171"/>
              </a:solidFill>
              <a:latin typeface="Century Gothic" panose="020B0502020202020204" pitchFamily="34" charset="0"/>
            </a:endParaRPr>
          </a:p>
        </p:txBody>
      </p:sp>
      <p:pic>
        <p:nvPicPr>
          <p:cNvPr id="35" name="Image 34">
            <a:extLst>
              <a:ext uri="{FF2B5EF4-FFF2-40B4-BE49-F238E27FC236}">
                <a16:creationId xmlns:a16="http://schemas.microsoft.com/office/drawing/2014/main" id="{3D699F33-F300-4390-93AB-D16639B04CE0}"/>
              </a:ext>
            </a:extLst>
          </p:cNvPr>
          <p:cNvPicPr>
            <a:picLocks noChangeAspect="1"/>
          </p:cNvPicPr>
          <p:nvPr/>
        </p:nvPicPr>
        <p:blipFill>
          <a:blip r:embed="rId3"/>
          <a:stretch>
            <a:fillRect/>
          </a:stretch>
        </p:blipFill>
        <p:spPr>
          <a:xfrm>
            <a:off x="153903" y="4721035"/>
            <a:ext cx="1975491" cy="1975491"/>
          </a:xfrm>
          <a:prstGeom prst="rect">
            <a:avLst/>
          </a:prstGeom>
        </p:spPr>
      </p:pic>
      <p:pic>
        <p:nvPicPr>
          <p:cNvPr id="37" name="Image 36">
            <a:extLst>
              <a:ext uri="{FF2B5EF4-FFF2-40B4-BE49-F238E27FC236}">
                <a16:creationId xmlns:a16="http://schemas.microsoft.com/office/drawing/2014/main" id="{66F03C83-F468-4F91-8512-9C96D61D019A}"/>
              </a:ext>
            </a:extLst>
          </p:cNvPr>
          <p:cNvPicPr>
            <a:picLocks noChangeAspect="1"/>
          </p:cNvPicPr>
          <p:nvPr/>
        </p:nvPicPr>
        <p:blipFill>
          <a:blip r:embed="rId4"/>
          <a:stretch>
            <a:fillRect/>
          </a:stretch>
        </p:blipFill>
        <p:spPr>
          <a:xfrm>
            <a:off x="3163709" y="4543042"/>
            <a:ext cx="1600200" cy="2257616"/>
          </a:xfrm>
          <a:prstGeom prst="rect">
            <a:avLst/>
          </a:prstGeom>
        </p:spPr>
      </p:pic>
      <p:pic>
        <p:nvPicPr>
          <p:cNvPr id="38" name="Image 37">
            <a:extLst>
              <a:ext uri="{FF2B5EF4-FFF2-40B4-BE49-F238E27FC236}">
                <a16:creationId xmlns:a16="http://schemas.microsoft.com/office/drawing/2014/main" id="{25C6C23B-85B4-4601-B89F-1FD409B2F8C4}"/>
              </a:ext>
            </a:extLst>
          </p:cNvPr>
          <p:cNvPicPr>
            <a:picLocks noChangeAspect="1"/>
          </p:cNvPicPr>
          <p:nvPr/>
        </p:nvPicPr>
        <p:blipFill>
          <a:blip r:embed="rId5"/>
          <a:stretch>
            <a:fillRect/>
          </a:stretch>
        </p:blipFill>
        <p:spPr>
          <a:xfrm>
            <a:off x="8726274" y="1838289"/>
            <a:ext cx="3223587" cy="2606384"/>
          </a:xfrm>
          <a:prstGeom prst="rect">
            <a:avLst/>
          </a:prstGeom>
        </p:spPr>
      </p:pic>
      <p:pic>
        <p:nvPicPr>
          <p:cNvPr id="40" name="Google Shape;420;p27">
            <a:extLst>
              <a:ext uri="{FF2B5EF4-FFF2-40B4-BE49-F238E27FC236}">
                <a16:creationId xmlns:a16="http://schemas.microsoft.com/office/drawing/2014/main" id="{3C93A9C7-E903-4BC2-84A5-CAE2A00668CE}"/>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5707406" y="4795419"/>
            <a:ext cx="2149113" cy="1922354"/>
          </a:xfrm>
          <a:prstGeom prst="rect">
            <a:avLst/>
          </a:prstGeom>
          <a:noFill/>
          <a:ln>
            <a:noFill/>
          </a:ln>
        </p:spPr>
      </p:pic>
      <p:pic>
        <p:nvPicPr>
          <p:cNvPr id="2" name="Image 1">
            <a:extLst>
              <a:ext uri="{FF2B5EF4-FFF2-40B4-BE49-F238E27FC236}">
                <a16:creationId xmlns:a16="http://schemas.microsoft.com/office/drawing/2014/main" id="{8AFCDD58-384C-DBB0-AD98-C68F6F459A49}"/>
              </a:ext>
            </a:extLst>
          </p:cNvPr>
          <p:cNvPicPr>
            <a:picLocks noChangeAspect="1"/>
          </p:cNvPicPr>
          <p:nvPr/>
        </p:nvPicPr>
        <p:blipFill>
          <a:blip r:embed="rId7"/>
          <a:stretch>
            <a:fillRect/>
          </a:stretch>
        </p:blipFill>
        <p:spPr>
          <a:xfrm>
            <a:off x="6052903" y="3674953"/>
            <a:ext cx="2223770" cy="991428"/>
          </a:xfrm>
          <a:prstGeom prst="rect">
            <a:avLst/>
          </a:prstGeom>
        </p:spPr>
      </p:pic>
      <p:sp>
        <p:nvSpPr>
          <p:cNvPr id="6" name="Rectangle 4">
            <a:extLst>
              <a:ext uri="{FF2B5EF4-FFF2-40B4-BE49-F238E27FC236}">
                <a16:creationId xmlns:a16="http://schemas.microsoft.com/office/drawing/2014/main" id="{C2F674E0-27B6-BC1C-A42A-A2A64316ECC2}"/>
              </a:ext>
            </a:extLst>
          </p:cNvPr>
          <p:cNvSpPr>
            <a:spLocks noChangeArrowheads="1"/>
          </p:cNvSpPr>
          <p:nvPr/>
        </p:nvSpPr>
        <p:spPr bwMode="auto">
          <a:xfrm>
            <a:off x="950212" y="2102976"/>
            <a:ext cx="1034900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fr-FR"/>
          </a:p>
        </p:txBody>
      </p:sp>
      <p:pic>
        <p:nvPicPr>
          <p:cNvPr id="1027" name="Image 1" descr="Apprendre Bootstrap | Grafikart">
            <a:extLst>
              <a:ext uri="{FF2B5EF4-FFF2-40B4-BE49-F238E27FC236}">
                <a16:creationId xmlns:a16="http://schemas.microsoft.com/office/drawing/2014/main" id="{E3DFF8FE-2F80-8B13-F0BE-28BDA1CC89EB}"/>
              </a:ext>
            </a:extLst>
          </p:cNvPr>
          <p:cNvPicPr>
            <a:picLocks noChangeAspect="1" noChangeArrowheads="1"/>
          </p:cNvPicPr>
          <p:nvPr/>
        </p:nvPicPr>
        <p:blipFill>
          <a:blip r:embed="rId8" r:link="rId9">
            <a:extLst>
              <a:ext uri="{28A0092B-C50C-407E-A947-70E740481C1C}">
                <a14:useLocalDpi xmlns:a14="http://schemas.microsoft.com/office/drawing/2010/main" val="0"/>
              </a:ext>
            </a:extLst>
          </a:blip>
          <a:srcRect/>
          <a:stretch>
            <a:fillRect/>
          </a:stretch>
        </p:blipFill>
        <p:spPr bwMode="auto">
          <a:xfrm>
            <a:off x="296944" y="1699877"/>
            <a:ext cx="2156043" cy="108704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6">
            <a:extLst>
              <a:ext uri="{FF2B5EF4-FFF2-40B4-BE49-F238E27FC236}">
                <a16:creationId xmlns:a16="http://schemas.microsoft.com/office/drawing/2014/main" id="{74EDCE18-9404-AF81-AEF8-5E97111BCC78}"/>
              </a:ext>
            </a:extLst>
          </p:cNvPr>
          <p:cNvSpPr>
            <a:spLocks noChangeArrowheads="1"/>
          </p:cNvSpPr>
          <p:nvPr/>
        </p:nvSpPr>
        <p:spPr bwMode="auto">
          <a:xfrm>
            <a:off x="1978545" y="1632452"/>
            <a:ext cx="1143415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fr-FR"/>
          </a:p>
        </p:txBody>
      </p:sp>
      <p:pic>
        <p:nvPicPr>
          <p:cNvPr id="1029" name="Image 5" descr="Introduction to JavaScript - JBSTechInfo | A Technology Driven Group">
            <a:extLst>
              <a:ext uri="{FF2B5EF4-FFF2-40B4-BE49-F238E27FC236}">
                <a16:creationId xmlns:a16="http://schemas.microsoft.com/office/drawing/2014/main" id="{E6E395E2-8AFD-5780-CDF4-7237193A306F}"/>
              </a:ext>
            </a:extLst>
          </p:cNvPr>
          <p:cNvPicPr>
            <a:picLocks noChangeAspect="1" noChangeArrowheads="1"/>
          </p:cNvPicPr>
          <p:nvPr/>
        </p:nvPicPr>
        <p:blipFill>
          <a:blip r:embed="rId10" r:link="rId11">
            <a:extLst>
              <a:ext uri="{28A0092B-C50C-407E-A947-70E740481C1C}">
                <a14:useLocalDpi xmlns:a14="http://schemas.microsoft.com/office/drawing/2010/main" val="0"/>
              </a:ext>
            </a:extLst>
          </a:blip>
          <a:srcRect/>
          <a:stretch>
            <a:fillRect/>
          </a:stretch>
        </p:blipFill>
        <p:spPr bwMode="auto">
          <a:xfrm>
            <a:off x="2740367" y="1632452"/>
            <a:ext cx="2914301" cy="1535133"/>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 11">
            <a:extLst>
              <a:ext uri="{FF2B5EF4-FFF2-40B4-BE49-F238E27FC236}">
                <a16:creationId xmlns:a16="http://schemas.microsoft.com/office/drawing/2014/main" id="{0C2B8E0E-8F71-8996-F125-3E87C3AC1AE8}"/>
              </a:ext>
            </a:extLst>
          </p:cNvPr>
          <p:cNvPicPr>
            <a:picLocks noChangeAspect="1"/>
          </p:cNvPicPr>
          <p:nvPr/>
        </p:nvPicPr>
        <p:blipFill>
          <a:blip r:embed="rId12"/>
          <a:stretch>
            <a:fillRect/>
          </a:stretch>
        </p:blipFill>
        <p:spPr>
          <a:xfrm>
            <a:off x="8180173" y="4567589"/>
            <a:ext cx="4020727" cy="2116397"/>
          </a:xfrm>
          <a:prstGeom prst="rect">
            <a:avLst/>
          </a:prstGeom>
        </p:spPr>
      </p:pic>
      <p:pic>
        <p:nvPicPr>
          <p:cNvPr id="13" name="Image 12">
            <a:extLst>
              <a:ext uri="{FF2B5EF4-FFF2-40B4-BE49-F238E27FC236}">
                <a16:creationId xmlns:a16="http://schemas.microsoft.com/office/drawing/2014/main" id="{9AE22D43-97F7-91CA-763E-BBFF75829851}"/>
              </a:ext>
            </a:extLst>
          </p:cNvPr>
          <p:cNvPicPr>
            <a:picLocks noChangeAspect="1"/>
          </p:cNvPicPr>
          <p:nvPr/>
        </p:nvPicPr>
        <p:blipFill>
          <a:blip r:embed="rId13"/>
          <a:stretch>
            <a:fillRect/>
          </a:stretch>
        </p:blipFill>
        <p:spPr>
          <a:xfrm>
            <a:off x="6016155" y="1711425"/>
            <a:ext cx="2223770" cy="1515745"/>
          </a:xfrm>
          <a:prstGeom prst="rect">
            <a:avLst/>
          </a:prstGeom>
        </p:spPr>
      </p:pic>
      <p:sp>
        <p:nvSpPr>
          <p:cNvPr id="14" name="Rectangle 8">
            <a:extLst>
              <a:ext uri="{FF2B5EF4-FFF2-40B4-BE49-F238E27FC236}">
                <a16:creationId xmlns:a16="http://schemas.microsoft.com/office/drawing/2014/main" id="{A6D594F6-1A97-F2C2-4B8D-75F9D366FF66}"/>
              </a:ext>
            </a:extLst>
          </p:cNvPr>
          <p:cNvSpPr>
            <a:spLocks noChangeArrowheads="1"/>
          </p:cNvSpPr>
          <p:nvPr/>
        </p:nvSpPr>
        <p:spPr bwMode="auto">
          <a:xfrm>
            <a:off x="296944" y="3318083"/>
            <a:ext cx="1025742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fr-FR"/>
          </a:p>
        </p:txBody>
      </p:sp>
      <p:pic>
        <p:nvPicPr>
          <p:cNvPr id="1031" name="Image 2" descr="Learn jQuery using Step-by-Step Tutorials">
            <a:extLst>
              <a:ext uri="{FF2B5EF4-FFF2-40B4-BE49-F238E27FC236}">
                <a16:creationId xmlns:a16="http://schemas.microsoft.com/office/drawing/2014/main" id="{833EE9C2-C614-B56E-E68E-B3E5C5D79B58}"/>
              </a:ext>
            </a:extLst>
          </p:cNvPr>
          <p:cNvPicPr>
            <a:picLocks noChangeAspect="1" noChangeArrowheads="1"/>
          </p:cNvPicPr>
          <p:nvPr/>
        </p:nvPicPr>
        <p:blipFill>
          <a:blip r:embed="rId14" r:link="rId15">
            <a:extLst>
              <a:ext uri="{28A0092B-C50C-407E-A947-70E740481C1C}">
                <a14:useLocalDpi xmlns:a14="http://schemas.microsoft.com/office/drawing/2010/main" val="0"/>
              </a:ext>
            </a:extLst>
          </a:blip>
          <a:srcRect/>
          <a:stretch>
            <a:fillRect/>
          </a:stretch>
        </p:blipFill>
        <p:spPr bwMode="auto">
          <a:xfrm>
            <a:off x="296944" y="3318083"/>
            <a:ext cx="1923268" cy="965200"/>
          </a:xfrm>
          <a:prstGeom prst="rect">
            <a:avLst/>
          </a:prstGeom>
          <a:noFill/>
          <a:extLst>
            <a:ext uri="{909E8E84-426E-40DD-AFC4-6F175D3DCCD1}">
              <a14:hiddenFill xmlns:a14="http://schemas.microsoft.com/office/drawing/2010/main">
                <a:solidFill>
                  <a:srgbClr val="FFFFFF"/>
                </a:solidFill>
              </a14:hiddenFill>
            </a:ext>
          </a:extLst>
        </p:spPr>
      </p:pic>
      <p:pic>
        <p:nvPicPr>
          <p:cNvPr id="15" name="Image 14">
            <a:extLst>
              <a:ext uri="{FF2B5EF4-FFF2-40B4-BE49-F238E27FC236}">
                <a16:creationId xmlns:a16="http://schemas.microsoft.com/office/drawing/2014/main" id="{1FE511A7-23B4-B2F8-B84D-5F51FD706CC4}"/>
              </a:ext>
            </a:extLst>
          </p:cNvPr>
          <p:cNvPicPr>
            <a:picLocks noChangeAspect="1"/>
          </p:cNvPicPr>
          <p:nvPr/>
        </p:nvPicPr>
        <p:blipFill>
          <a:blip r:embed="rId16"/>
          <a:stretch>
            <a:fillRect/>
          </a:stretch>
        </p:blipFill>
        <p:spPr>
          <a:xfrm>
            <a:off x="3288062" y="3364151"/>
            <a:ext cx="2056851" cy="1018540"/>
          </a:xfrm>
          <a:prstGeom prst="rect">
            <a:avLst/>
          </a:prstGeom>
        </p:spPr>
      </p:pic>
    </p:spTree>
    <p:extLst>
      <p:ext uri="{BB962C8B-B14F-4D97-AF65-F5344CB8AC3E}">
        <p14:creationId xmlns:p14="http://schemas.microsoft.com/office/powerpoint/2010/main" val="4174948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48540" y="883337"/>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2" name="Image 1">
            <a:extLst>
              <a:ext uri="{FF2B5EF4-FFF2-40B4-BE49-F238E27FC236}">
                <a16:creationId xmlns:a16="http://schemas.microsoft.com/office/drawing/2014/main" id="{79B54D15-607D-4F63-ECE6-169A4F692C0F}"/>
              </a:ext>
            </a:extLst>
          </p:cNvPr>
          <p:cNvPicPr>
            <a:picLocks noChangeAspect="1"/>
          </p:cNvPicPr>
          <p:nvPr/>
        </p:nvPicPr>
        <p:blipFill>
          <a:blip r:embed="rId3"/>
          <a:stretch>
            <a:fillRect/>
          </a:stretch>
        </p:blipFill>
        <p:spPr>
          <a:xfrm>
            <a:off x="634219" y="1550979"/>
            <a:ext cx="11448884" cy="5104642"/>
          </a:xfrm>
          <a:prstGeom prst="rect">
            <a:avLst/>
          </a:prstGeom>
        </p:spPr>
      </p:pic>
    </p:spTree>
    <p:extLst>
      <p:ext uri="{BB962C8B-B14F-4D97-AF65-F5344CB8AC3E}">
        <p14:creationId xmlns:p14="http://schemas.microsoft.com/office/powerpoint/2010/main" val="377256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37507" y="904223"/>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2" name="Image 1">
            <a:extLst>
              <a:ext uri="{FF2B5EF4-FFF2-40B4-BE49-F238E27FC236}">
                <a16:creationId xmlns:a16="http://schemas.microsoft.com/office/drawing/2014/main" id="{BBDEC898-D087-568D-EFEF-4305BEE9CDF9}"/>
              </a:ext>
            </a:extLst>
          </p:cNvPr>
          <p:cNvPicPr>
            <a:picLocks noChangeAspect="1"/>
          </p:cNvPicPr>
          <p:nvPr/>
        </p:nvPicPr>
        <p:blipFill>
          <a:blip r:embed="rId3"/>
          <a:stretch>
            <a:fillRect/>
          </a:stretch>
        </p:blipFill>
        <p:spPr>
          <a:xfrm>
            <a:off x="296944" y="1610672"/>
            <a:ext cx="11639683" cy="5044947"/>
          </a:xfrm>
          <a:prstGeom prst="rect">
            <a:avLst/>
          </a:prstGeom>
        </p:spPr>
      </p:pic>
    </p:spTree>
    <p:extLst>
      <p:ext uri="{BB962C8B-B14F-4D97-AF65-F5344CB8AC3E}">
        <p14:creationId xmlns:p14="http://schemas.microsoft.com/office/powerpoint/2010/main" val="138639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37507" y="895954"/>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212EEE92-2E77-9567-FDBA-588A57F95778}"/>
              </a:ext>
            </a:extLst>
          </p:cNvPr>
          <p:cNvPicPr>
            <a:picLocks noChangeAspect="1"/>
          </p:cNvPicPr>
          <p:nvPr/>
        </p:nvPicPr>
        <p:blipFill>
          <a:blip r:embed="rId3"/>
          <a:stretch>
            <a:fillRect/>
          </a:stretch>
        </p:blipFill>
        <p:spPr>
          <a:xfrm>
            <a:off x="152400" y="1464309"/>
            <a:ext cx="12039600" cy="5145643"/>
          </a:xfrm>
          <a:prstGeom prst="rect">
            <a:avLst/>
          </a:prstGeom>
        </p:spPr>
      </p:pic>
    </p:spTree>
    <p:extLst>
      <p:ext uri="{BB962C8B-B14F-4D97-AF65-F5344CB8AC3E}">
        <p14:creationId xmlns:p14="http://schemas.microsoft.com/office/powerpoint/2010/main" val="94048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37507" y="894263"/>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6276AA2C-6930-46C2-1554-A942CA6651E6}"/>
              </a:ext>
            </a:extLst>
          </p:cNvPr>
          <p:cNvPicPr>
            <a:picLocks noChangeAspect="1"/>
          </p:cNvPicPr>
          <p:nvPr/>
        </p:nvPicPr>
        <p:blipFill>
          <a:blip r:embed="rId3"/>
          <a:stretch>
            <a:fillRect/>
          </a:stretch>
        </p:blipFill>
        <p:spPr>
          <a:xfrm>
            <a:off x="152400" y="1610672"/>
            <a:ext cx="12039600" cy="5093610"/>
          </a:xfrm>
          <a:prstGeom prst="rect">
            <a:avLst/>
          </a:prstGeom>
        </p:spPr>
      </p:pic>
    </p:spTree>
    <p:extLst>
      <p:ext uri="{BB962C8B-B14F-4D97-AF65-F5344CB8AC3E}">
        <p14:creationId xmlns:p14="http://schemas.microsoft.com/office/powerpoint/2010/main" val="3301135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3948826" y="889179"/>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1BCEC936-7A62-5CB3-2968-F41BE3E626AD}"/>
              </a:ext>
            </a:extLst>
          </p:cNvPr>
          <p:cNvPicPr>
            <a:picLocks noChangeAspect="1"/>
          </p:cNvPicPr>
          <p:nvPr/>
        </p:nvPicPr>
        <p:blipFill>
          <a:blip r:embed="rId3"/>
          <a:stretch>
            <a:fillRect/>
          </a:stretch>
        </p:blipFill>
        <p:spPr>
          <a:xfrm>
            <a:off x="356177" y="1734717"/>
            <a:ext cx="5183354" cy="4634439"/>
          </a:xfrm>
          <a:prstGeom prst="rect">
            <a:avLst/>
          </a:prstGeom>
        </p:spPr>
      </p:pic>
      <p:pic>
        <p:nvPicPr>
          <p:cNvPr id="5" name="Image 4">
            <a:extLst>
              <a:ext uri="{FF2B5EF4-FFF2-40B4-BE49-F238E27FC236}">
                <a16:creationId xmlns:a16="http://schemas.microsoft.com/office/drawing/2014/main" id="{43242EF7-6CB1-01BD-7D0F-4B0D9D9480E4}"/>
              </a:ext>
            </a:extLst>
          </p:cNvPr>
          <p:cNvPicPr>
            <a:picLocks noChangeAspect="1"/>
          </p:cNvPicPr>
          <p:nvPr/>
        </p:nvPicPr>
        <p:blipFill>
          <a:blip r:embed="rId4"/>
          <a:stretch>
            <a:fillRect/>
          </a:stretch>
        </p:blipFill>
        <p:spPr>
          <a:xfrm>
            <a:off x="5589807" y="1756876"/>
            <a:ext cx="6493296" cy="4612275"/>
          </a:xfrm>
          <a:prstGeom prst="rect">
            <a:avLst/>
          </a:prstGeom>
          <a:ln>
            <a:solidFill>
              <a:schemeClr val="tx1"/>
            </a:solidFill>
          </a:ln>
        </p:spPr>
      </p:pic>
    </p:spTree>
    <p:extLst>
      <p:ext uri="{BB962C8B-B14F-4D97-AF65-F5344CB8AC3E}">
        <p14:creationId xmlns:p14="http://schemas.microsoft.com/office/powerpoint/2010/main" val="1155228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12914" y="889364"/>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286AA1F2-9831-0F09-68A9-6375BA1479D0}"/>
              </a:ext>
            </a:extLst>
          </p:cNvPr>
          <p:cNvPicPr>
            <a:picLocks noChangeAspect="1"/>
          </p:cNvPicPr>
          <p:nvPr/>
        </p:nvPicPr>
        <p:blipFill>
          <a:blip r:embed="rId3"/>
          <a:stretch>
            <a:fillRect/>
          </a:stretch>
        </p:blipFill>
        <p:spPr>
          <a:xfrm>
            <a:off x="152400" y="1493706"/>
            <a:ext cx="12039600" cy="5242851"/>
          </a:xfrm>
          <a:prstGeom prst="rect">
            <a:avLst/>
          </a:prstGeom>
        </p:spPr>
      </p:pic>
    </p:spTree>
    <p:extLst>
      <p:ext uri="{BB962C8B-B14F-4D97-AF65-F5344CB8AC3E}">
        <p14:creationId xmlns:p14="http://schemas.microsoft.com/office/powerpoint/2010/main" val="208841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9592876" y="1244373"/>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9135250" y="862596"/>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Démonstration</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4711220" y="1256753"/>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4037507" y="891605"/>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Interfaces utilisateurs</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811A96D7-E433-67B0-EB1C-3BF74DACE4A0}"/>
              </a:ext>
            </a:extLst>
          </p:cNvPr>
          <p:cNvPicPr>
            <a:picLocks noChangeAspect="1"/>
          </p:cNvPicPr>
          <p:nvPr/>
        </p:nvPicPr>
        <p:blipFill>
          <a:blip r:embed="rId3"/>
          <a:stretch>
            <a:fillRect/>
          </a:stretch>
        </p:blipFill>
        <p:spPr>
          <a:xfrm>
            <a:off x="152400" y="1550978"/>
            <a:ext cx="12039600" cy="5185587"/>
          </a:xfrm>
          <a:prstGeom prst="rect">
            <a:avLst/>
          </a:prstGeom>
        </p:spPr>
      </p:pic>
    </p:spTree>
    <p:extLst>
      <p:ext uri="{BB962C8B-B14F-4D97-AF65-F5344CB8AC3E}">
        <p14:creationId xmlns:p14="http://schemas.microsoft.com/office/powerpoint/2010/main" val="2971481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4" descr="Résultat de recherche d'images pour &quot;ensias logo&quot;"/>
          <p:cNvSpPr>
            <a:spLocks noChangeAspect="1" noChangeArrowheads="1"/>
          </p:cNvSpPr>
          <p:nvPr/>
        </p:nvSpPr>
        <p:spPr bwMode="auto">
          <a:xfrm>
            <a:off x="924202" y="822946"/>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28" name="TextBox 1"/>
          <p:cNvSpPr txBox="1"/>
          <p:nvPr/>
        </p:nvSpPr>
        <p:spPr>
          <a:xfrm>
            <a:off x="1887224" y="261038"/>
            <a:ext cx="7776864" cy="643169"/>
          </a:xfrm>
          <a:prstGeom prst="rect">
            <a:avLst/>
          </a:prstGeom>
          <a:noFill/>
        </p:spPr>
        <p:txBody>
          <a:bodyPr wrap="square" lIns="121907" tIns="60953" rIns="121907" bIns="60953" rtlCol="0">
            <a:noAutofit/>
            <a:scene3d>
              <a:camera prst="orthographicFront"/>
              <a:lightRig rig="soft" dir="t">
                <a:rot lat="0" lon="0" rev="15600000"/>
              </a:lightRig>
            </a:scene3d>
            <a:sp3d extrusionH="57150" prstMaterial="softEdge">
              <a:bevelT w="25400" h="38100"/>
            </a:sp3d>
          </a:bodyPr>
          <a:lstStyle/>
          <a:p>
            <a:pPr marL="0" marR="0" lvl="0" indent="0" algn="ctr" defTabSz="1219035" eaLnBrk="1" fontAlgn="auto" latinLnBrk="0" hangingPunct="1">
              <a:lnSpc>
                <a:spcPct val="100000"/>
              </a:lnSpc>
              <a:spcBef>
                <a:spcPts val="0"/>
              </a:spcBef>
              <a:spcAft>
                <a:spcPts val="0"/>
              </a:spcAft>
              <a:buClrTx/>
              <a:buSzTx/>
              <a:buFontTx/>
              <a:buNone/>
              <a:tabLst/>
              <a:defRPr/>
            </a:pPr>
            <a:r>
              <a:rPr lang="fr-FR" sz="4000" b="1" dirty="0">
                <a:solidFill>
                  <a:srgbClr val="00B050"/>
                </a:solidFill>
                <a:latin typeface="Bell MT" panose="02020503060305020303" pitchFamily="18" charset="0"/>
              </a:rPr>
              <a:t>Détails du contexte </a:t>
            </a:r>
          </a:p>
        </p:txBody>
      </p:sp>
      <p:sp>
        <p:nvSpPr>
          <p:cNvPr id="6" name="Espace réservé du numéro de diapositive 5"/>
          <p:cNvSpPr>
            <a:spLocks noGrp="1"/>
          </p:cNvSpPr>
          <p:nvPr>
            <p:ph type="sldNum" sz="quarter" idx="12"/>
          </p:nvPr>
        </p:nvSpPr>
        <p:spPr/>
        <p:txBody>
          <a:bodyPr/>
          <a:lstStyle/>
          <a:p>
            <a:fld id="{E00CEF6C-4C03-4B9C-9FCF-77E962022359}" type="slidenum">
              <a:rPr lang="fr-FR" sz="1800" smtClean="0">
                <a:solidFill>
                  <a:schemeClr val="tx1"/>
                </a:solidFill>
              </a:rPr>
              <a:t>3</a:t>
            </a:fld>
            <a:endParaRPr lang="fr-FR" sz="1800" dirty="0">
              <a:solidFill>
                <a:schemeClr val="tx1"/>
              </a:solidFill>
            </a:endParaRPr>
          </a:p>
        </p:txBody>
      </p:sp>
      <p:cxnSp>
        <p:nvCxnSpPr>
          <p:cNvPr id="8" name="Connecteur droit 7"/>
          <p:cNvCxnSpPr/>
          <p:nvPr/>
        </p:nvCxnSpPr>
        <p:spPr>
          <a:xfrm>
            <a:off x="601739" y="1127747"/>
            <a:ext cx="10961865" cy="0"/>
          </a:xfrm>
          <a:prstGeom prst="line">
            <a:avLst/>
          </a:prstGeom>
          <a:ln w="38100">
            <a:solidFill>
              <a:schemeClr val="accent3"/>
            </a:solidFill>
          </a:ln>
        </p:spPr>
        <p:style>
          <a:lnRef idx="3">
            <a:schemeClr val="accent6"/>
          </a:lnRef>
          <a:fillRef idx="0">
            <a:schemeClr val="accent6"/>
          </a:fillRef>
          <a:effectRef idx="2">
            <a:schemeClr val="accent6"/>
          </a:effectRef>
          <a:fontRef idx="minor">
            <a:schemeClr val="tx1"/>
          </a:fontRef>
        </p:style>
      </p:cxnSp>
      <p:sp>
        <p:nvSpPr>
          <p:cNvPr id="10" name="Rectangle à coins arrondis 9"/>
          <p:cNvSpPr/>
          <p:nvPr/>
        </p:nvSpPr>
        <p:spPr>
          <a:xfrm>
            <a:off x="1569533" y="1909185"/>
            <a:ext cx="180000" cy="180000"/>
          </a:xfrm>
          <a:prstGeom prst="roundRect">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3" name="Connecteur droit 12"/>
          <p:cNvCxnSpPr/>
          <p:nvPr/>
        </p:nvCxnSpPr>
        <p:spPr>
          <a:xfrm>
            <a:off x="4610238" y="4177033"/>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Rectangle à coins arrondis 13"/>
          <p:cNvSpPr/>
          <p:nvPr/>
        </p:nvSpPr>
        <p:spPr>
          <a:xfrm>
            <a:off x="4523531" y="4133998"/>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à coins arrondis 15"/>
          <p:cNvSpPr/>
          <p:nvPr/>
        </p:nvSpPr>
        <p:spPr>
          <a:xfrm>
            <a:off x="4529202" y="4730750"/>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959978" y="1783742"/>
            <a:ext cx="7002212" cy="430887"/>
          </a:xfrm>
          <a:prstGeom prst="rect">
            <a:avLst/>
          </a:prstGeom>
          <a:noFill/>
        </p:spPr>
        <p:txBody>
          <a:bodyPr wrap="square" rtlCol="0">
            <a:spAutoFit/>
          </a:bodyPr>
          <a:lstStyle/>
          <a:p>
            <a:r>
              <a:rPr lang="fr-FR" sz="2200" b="1" dirty="0">
                <a:latin typeface="Times New Roman" panose="02020603050405020304" pitchFamily="18" charset="0"/>
                <a:ea typeface="Open Sans"/>
                <a:cs typeface="Times New Roman" panose="02020603050405020304" pitchFamily="18" charset="0"/>
                <a:sym typeface="Open Sans"/>
              </a:rPr>
              <a:t>Contexte général du projet</a:t>
            </a:r>
          </a:p>
        </p:txBody>
      </p:sp>
      <p:cxnSp>
        <p:nvCxnSpPr>
          <p:cNvPr id="23" name="Connecteur droit 22"/>
          <p:cNvCxnSpPr>
            <a:cxnSpLocks/>
          </p:cNvCxnSpPr>
          <p:nvPr/>
        </p:nvCxnSpPr>
        <p:spPr>
          <a:xfrm>
            <a:off x="4619202" y="3574075"/>
            <a:ext cx="0" cy="625358"/>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Rectangle à coins arrondis 23"/>
          <p:cNvSpPr/>
          <p:nvPr/>
        </p:nvSpPr>
        <p:spPr>
          <a:xfrm>
            <a:off x="4529202" y="3484075"/>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9" name="Google Shape;102;p2">
            <a:extLst>
              <a:ext uri="{FF2B5EF4-FFF2-40B4-BE49-F238E27FC236}">
                <a16:creationId xmlns:a16="http://schemas.microsoft.com/office/drawing/2014/main" id="{8785B5A8-681E-4B08-BB64-07C28053C620}"/>
              </a:ext>
            </a:extLst>
          </p:cNvPr>
          <p:cNvGrpSpPr/>
          <p:nvPr/>
        </p:nvGrpSpPr>
        <p:grpSpPr>
          <a:xfrm>
            <a:off x="10776568" y="5069856"/>
            <a:ext cx="787036" cy="686587"/>
            <a:chOff x="4301450" y="1345460"/>
            <a:chExt cx="3706131" cy="3800182"/>
          </a:xfrm>
        </p:grpSpPr>
        <p:sp>
          <p:nvSpPr>
            <p:cNvPr id="30" name="Google Shape;103;p2">
              <a:extLst>
                <a:ext uri="{FF2B5EF4-FFF2-40B4-BE49-F238E27FC236}">
                  <a16:creationId xmlns:a16="http://schemas.microsoft.com/office/drawing/2014/main" id="{321DB6C1-78E9-4C57-91A4-ACB2696EBD7D}"/>
                </a:ext>
              </a:extLst>
            </p:cNvPr>
            <p:cNvSpPr/>
            <p:nvPr/>
          </p:nvSpPr>
          <p:spPr>
            <a:xfrm>
              <a:off x="5237576" y="2150644"/>
              <a:ext cx="1654266" cy="2994998"/>
            </a:xfrm>
            <a:custGeom>
              <a:avLst/>
              <a:gdLst/>
              <a:ahLst/>
              <a:cxnLst/>
              <a:rect l="l" t="t" r="r" b="b"/>
              <a:pathLst>
                <a:path w="2130" h="4055" extrusionOk="0">
                  <a:moveTo>
                    <a:pt x="504" y="2850"/>
                  </a:moveTo>
                  <a:cubicBezTo>
                    <a:pt x="504" y="2736"/>
                    <a:pt x="507" y="2621"/>
                    <a:pt x="503" y="2507"/>
                  </a:cubicBezTo>
                  <a:cubicBezTo>
                    <a:pt x="500" y="2424"/>
                    <a:pt x="485" y="2343"/>
                    <a:pt x="457" y="2264"/>
                  </a:cubicBezTo>
                  <a:cubicBezTo>
                    <a:pt x="434" y="2200"/>
                    <a:pt x="414" y="2134"/>
                    <a:pt x="387" y="2072"/>
                  </a:cubicBezTo>
                  <a:cubicBezTo>
                    <a:pt x="355" y="2000"/>
                    <a:pt x="316" y="1930"/>
                    <a:pt x="280" y="1860"/>
                  </a:cubicBezTo>
                  <a:cubicBezTo>
                    <a:pt x="244" y="1791"/>
                    <a:pt x="206" y="1724"/>
                    <a:pt x="172" y="1655"/>
                  </a:cubicBezTo>
                  <a:cubicBezTo>
                    <a:pt x="140" y="1590"/>
                    <a:pt x="110" y="1524"/>
                    <a:pt x="84" y="1457"/>
                  </a:cubicBezTo>
                  <a:cubicBezTo>
                    <a:pt x="63" y="1403"/>
                    <a:pt x="49" y="1347"/>
                    <a:pt x="35" y="1291"/>
                  </a:cubicBezTo>
                  <a:cubicBezTo>
                    <a:pt x="13" y="1200"/>
                    <a:pt x="0" y="1107"/>
                    <a:pt x="4" y="1012"/>
                  </a:cubicBezTo>
                  <a:cubicBezTo>
                    <a:pt x="7" y="949"/>
                    <a:pt x="14" y="886"/>
                    <a:pt x="24" y="824"/>
                  </a:cubicBezTo>
                  <a:cubicBezTo>
                    <a:pt x="33" y="775"/>
                    <a:pt x="49" y="728"/>
                    <a:pt x="63" y="680"/>
                  </a:cubicBezTo>
                  <a:cubicBezTo>
                    <a:pt x="67" y="668"/>
                    <a:pt x="78" y="659"/>
                    <a:pt x="81" y="647"/>
                  </a:cubicBezTo>
                  <a:cubicBezTo>
                    <a:pt x="103" y="575"/>
                    <a:pt x="138" y="509"/>
                    <a:pt x="179" y="447"/>
                  </a:cubicBezTo>
                  <a:cubicBezTo>
                    <a:pt x="225" y="378"/>
                    <a:pt x="277" y="314"/>
                    <a:pt x="341" y="262"/>
                  </a:cubicBezTo>
                  <a:cubicBezTo>
                    <a:pt x="389" y="222"/>
                    <a:pt x="439" y="184"/>
                    <a:pt x="492" y="152"/>
                  </a:cubicBezTo>
                  <a:cubicBezTo>
                    <a:pt x="538" y="123"/>
                    <a:pt x="589" y="101"/>
                    <a:pt x="640" y="80"/>
                  </a:cubicBezTo>
                  <a:cubicBezTo>
                    <a:pt x="720" y="48"/>
                    <a:pt x="803" y="29"/>
                    <a:pt x="888" y="17"/>
                  </a:cubicBezTo>
                  <a:cubicBezTo>
                    <a:pt x="998" y="0"/>
                    <a:pt x="1109" y="4"/>
                    <a:pt x="1219" y="12"/>
                  </a:cubicBezTo>
                  <a:cubicBezTo>
                    <a:pt x="1290" y="17"/>
                    <a:pt x="1361" y="32"/>
                    <a:pt x="1430" y="51"/>
                  </a:cubicBezTo>
                  <a:cubicBezTo>
                    <a:pt x="1537" y="80"/>
                    <a:pt x="1637" y="125"/>
                    <a:pt x="1728" y="189"/>
                  </a:cubicBezTo>
                  <a:cubicBezTo>
                    <a:pt x="1814" y="249"/>
                    <a:pt x="1886" y="322"/>
                    <a:pt x="1945" y="408"/>
                  </a:cubicBezTo>
                  <a:cubicBezTo>
                    <a:pt x="1991" y="475"/>
                    <a:pt x="2028" y="548"/>
                    <a:pt x="2056" y="625"/>
                  </a:cubicBezTo>
                  <a:cubicBezTo>
                    <a:pt x="2088" y="715"/>
                    <a:pt x="2105" y="807"/>
                    <a:pt x="2117" y="901"/>
                  </a:cubicBezTo>
                  <a:cubicBezTo>
                    <a:pt x="2130" y="1002"/>
                    <a:pt x="2121" y="1102"/>
                    <a:pt x="2104" y="1201"/>
                  </a:cubicBezTo>
                  <a:cubicBezTo>
                    <a:pt x="2093" y="1262"/>
                    <a:pt x="2075" y="1322"/>
                    <a:pt x="2053" y="1379"/>
                  </a:cubicBezTo>
                  <a:cubicBezTo>
                    <a:pt x="2021" y="1459"/>
                    <a:pt x="1986" y="1539"/>
                    <a:pt x="1946" y="1616"/>
                  </a:cubicBezTo>
                  <a:cubicBezTo>
                    <a:pt x="1907" y="1691"/>
                    <a:pt x="1860" y="1762"/>
                    <a:pt x="1818" y="1835"/>
                  </a:cubicBezTo>
                  <a:cubicBezTo>
                    <a:pt x="1779" y="1903"/>
                    <a:pt x="1738" y="1969"/>
                    <a:pt x="1702" y="2039"/>
                  </a:cubicBezTo>
                  <a:cubicBezTo>
                    <a:pt x="1675" y="2091"/>
                    <a:pt x="1653" y="2146"/>
                    <a:pt x="1633" y="2201"/>
                  </a:cubicBezTo>
                  <a:cubicBezTo>
                    <a:pt x="1613" y="2258"/>
                    <a:pt x="1595" y="2317"/>
                    <a:pt x="1582" y="2376"/>
                  </a:cubicBezTo>
                  <a:cubicBezTo>
                    <a:pt x="1572" y="2424"/>
                    <a:pt x="1567" y="2473"/>
                    <a:pt x="1567" y="2521"/>
                  </a:cubicBezTo>
                  <a:cubicBezTo>
                    <a:pt x="1566" y="2739"/>
                    <a:pt x="1565" y="2957"/>
                    <a:pt x="1567" y="3175"/>
                  </a:cubicBezTo>
                  <a:cubicBezTo>
                    <a:pt x="1568" y="3220"/>
                    <a:pt x="1552" y="3256"/>
                    <a:pt x="1529" y="3292"/>
                  </a:cubicBezTo>
                  <a:cubicBezTo>
                    <a:pt x="1498" y="3341"/>
                    <a:pt x="1467" y="3392"/>
                    <a:pt x="1436" y="3442"/>
                  </a:cubicBezTo>
                  <a:cubicBezTo>
                    <a:pt x="1407" y="3490"/>
                    <a:pt x="1377" y="3537"/>
                    <a:pt x="1347" y="3585"/>
                  </a:cubicBezTo>
                  <a:cubicBezTo>
                    <a:pt x="1291" y="3676"/>
                    <a:pt x="1235" y="3768"/>
                    <a:pt x="1179" y="3859"/>
                  </a:cubicBezTo>
                  <a:cubicBezTo>
                    <a:pt x="1146" y="3911"/>
                    <a:pt x="1113" y="3963"/>
                    <a:pt x="1081" y="4015"/>
                  </a:cubicBezTo>
                  <a:cubicBezTo>
                    <a:pt x="1057" y="4054"/>
                    <a:pt x="1003" y="4055"/>
                    <a:pt x="979" y="4016"/>
                  </a:cubicBezTo>
                  <a:cubicBezTo>
                    <a:pt x="927" y="3930"/>
                    <a:pt x="876" y="3844"/>
                    <a:pt x="823" y="3758"/>
                  </a:cubicBezTo>
                  <a:cubicBezTo>
                    <a:pt x="781" y="3687"/>
                    <a:pt x="737" y="3617"/>
                    <a:pt x="694" y="3546"/>
                  </a:cubicBezTo>
                  <a:cubicBezTo>
                    <a:pt x="658" y="3486"/>
                    <a:pt x="623" y="3425"/>
                    <a:pt x="586" y="3365"/>
                  </a:cubicBezTo>
                  <a:cubicBezTo>
                    <a:pt x="564" y="3328"/>
                    <a:pt x="539" y="3292"/>
                    <a:pt x="519" y="3253"/>
                  </a:cubicBezTo>
                  <a:cubicBezTo>
                    <a:pt x="510" y="3237"/>
                    <a:pt x="506" y="3217"/>
                    <a:pt x="505" y="3198"/>
                  </a:cubicBezTo>
                  <a:cubicBezTo>
                    <a:pt x="504" y="3082"/>
                    <a:pt x="505" y="2966"/>
                    <a:pt x="505" y="2850"/>
                  </a:cubicBezTo>
                  <a:cubicBezTo>
                    <a:pt x="505" y="2850"/>
                    <a:pt x="504" y="2850"/>
                    <a:pt x="504" y="2850"/>
                  </a:cubicBezTo>
                  <a:close/>
                  <a:moveTo>
                    <a:pt x="1035" y="2418"/>
                  </a:moveTo>
                  <a:cubicBezTo>
                    <a:pt x="1156" y="2418"/>
                    <a:pt x="1278" y="2418"/>
                    <a:pt x="1399" y="2418"/>
                  </a:cubicBezTo>
                  <a:cubicBezTo>
                    <a:pt x="1432" y="2418"/>
                    <a:pt x="1433" y="2417"/>
                    <a:pt x="1434" y="2385"/>
                  </a:cubicBezTo>
                  <a:cubicBezTo>
                    <a:pt x="1435" y="2305"/>
                    <a:pt x="1453" y="2228"/>
                    <a:pt x="1482" y="2155"/>
                  </a:cubicBezTo>
                  <a:cubicBezTo>
                    <a:pt x="1507" y="2091"/>
                    <a:pt x="1537" y="2028"/>
                    <a:pt x="1571" y="1968"/>
                  </a:cubicBezTo>
                  <a:cubicBezTo>
                    <a:pt x="1624" y="1871"/>
                    <a:pt x="1682" y="1778"/>
                    <a:pt x="1737" y="1682"/>
                  </a:cubicBezTo>
                  <a:cubicBezTo>
                    <a:pt x="1773" y="1619"/>
                    <a:pt x="1811" y="1557"/>
                    <a:pt x="1843" y="1492"/>
                  </a:cubicBezTo>
                  <a:cubicBezTo>
                    <a:pt x="1870" y="1439"/>
                    <a:pt x="1892" y="1383"/>
                    <a:pt x="1915" y="1328"/>
                  </a:cubicBezTo>
                  <a:cubicBezTo>
                    <a:pt x="1943" y="1261"/>
                    <a:pt x="1961" y="1190"/>
                    <a:pt x="1969" y="1118"/>
                  </a:cubicBezTo>
                  <a:cubicBezTo>
                    <a:pt x="1984" y="962"/>
                    <a:pt x="1972" y="809"/>
                    <a:pt x="1914" y="661"/>
                  </a:cubicBezTo>
                  <a:cubicBezTo>
                    <a:pt x="1883" y="582"/>
                    <a:pt x="1842" y="509"/>
                    <a:pt x="1788" y="444"/>
                  </a:cubicBezTo>
                  <a:cubicBezTo>
                    <a:pt x="1725" y="367"/>
                    <a:pt x="1648" y="306"/>
                    <a:pt x="1559" y="260"/>
                  </a:cubicBezTo>
                  <a:cubicBezTo>
                    <a:pt x="1478" y="217"/>
                    <a:pt x="1392" y="189"/>
                    <a:pt x="1302" y="172"/>
                  </a:cubicBezTo>
                  <a:cubicBezTo>
                    <a:pt x="1215" y="156"/>
                    <a:pt x="1127" y="150"/>
                    <a:pt x="1038" y="151"/>
                  </a:cubicBezTo>
                  <a:cubicBezTo>
                    <a:pt x="928" y="154"/>
                    <a:pt x="821" y="171"/>
                    <a:pt x="719" y="208"/>
                  </a:cubicBezTo>
                  <a:cubicBezTo>
                    <a:pt x="633" y="239"/>
                    <a:pt x="554" y="282"/>
                    <a:pt x="482" y="339"/>
                  </a:cubicBezTo>
                  <a:cubicBezTo>
                    <a:pt x="379" y="418"/>
                    <a:pt x="301" y="517"/>
                    <a:pt x="244" y="633"/>
                  </a:cubicBezTo>
                  <a:cubicBezTo>
                    <a:pt x="213" y="696"/>
                    <a:pt x="191" y="762"/>
                    <a:pt x="175" y="831"/>
                  </a:cubicBezTo>
                  <a:cubicBezTo>
                    <a:pt x="158" y="898"/>
                    <a:pt x="152" y="966"/>
                    <a:pt x="152" y="1033"/>
                  </a:cubicBezTo>
                  <a:cubicBezTo>
                    <a:pt x="152" y="1130"/>
                    <a:pt x="163" y="1226"/>
                    <a:pt x="195" y="1318"/>
                  </a:cubicBezTo>
                  <a:cubicBezTo>
                    <a:pt x="212" y="1367"/>
                    <a:pt x="225" y="1419"/>
                    <a:pt x="247" y="1466"/>
                  </a:cubicBezTo>
                  <a:cubicBezTo>
                    <a:pt x="281" y="1545"/>
                    <a:pt x="320" y="1622"/>
                    <a:pt x="359" y="1698"/>
                  </a:cubicBezTo>
                  <a:cubicBezTo>
                    <a:pt x="398" y="1772"/>
                    <a:pt x="440" y="1844"/>
                    <a:pt x="480" y="1917"/>
                  </a:cubicBezTo>
                  <a:cubicBezTo>
                    <a:pt x="525" y="1998"/>
                    <a:pt x="564" y="2082"/>
                    <a:pt x="594" y="2171"/>
                  </a:cubicBezTo>
                  <a:cubicBezTo>
                    <a:pt x="619" y="2242"/>
                    <a:pt x="634" y="2314"/>
                    <a:pt x="638" y="2389"/>
                  </a:cubicBezTo>
                  <a:cubicBezTo>
                    <a:pt x="639" y="2415"/>
                    <a:pt x="642" y="2418"/>
                    <a:pt x="669" y="2418"/>
                  </a:cubicBezTo>
                  <a:cubicBezTo>
                    <a:pt x="791" y="2418"/>
                    <a:pt x="913" y="2418"/>
                    <a:pt x="1035" y="2418"/>
                  </a:cubicBezTo>
                  <a:close/>
                  <a:moveTo>
                    <a:pt x="1036" y="3269"/>
                  </a:moveTo>
                  <a:cubicBezTo>
                    <a:pt x="1036" y="3269"/>
                    <a:pt x="1036" y="3269"/>
                    <a:pt x="1036" y="3269"/>
                  </a:cubicBezTo>
                  <a:cubicBezTo>
                    <a:pt x="921" y="3269"/>
                    <a:pt x="805" y="3269"/>
                    <a:pt x="690" y="3270"/>
                  </a:cubicBezTo>
                  <a:cubicBezTo>
                    <a:pt x="684" y="3270"/>
                    <a:pt x="677" y="3274"/>
                    <a:pt x="671" y="3276"/>
                  </a:cubicBezTo>
                  <a:cubicBezTo>
                    <a:pt x="673" y="3282"/>
                    <a:pt x="674" y="3288"/>
                    <a:pt x="677" y="3294"/>
                  </a:cubicBezTo>
                  <a:cubicBezTo>
                    <a:pt x="689" y="3314"/>
                    <a:pt x="702" y="3335"/>
                    <a:pt x="714" y="3355"/>
                  </a:cubicBezTo>
                  <a:cubicBezTo>
                    <a:pt x="765" y="3441"/>
                    <a:pt x="817" y="3526"/>
                    <a:pt x="869" y="3612"/>
                  </a:cubicBezTo>
                  <a:cubicBezTo>
                    <a:pt x="876" y="3624"/>
                    <a:pt x="885" y="3629"/>
                    <a:pt x="900" y="3629"/>
                  </a:cubicBezTo>
                  <a:cubicBezTo>
                    <a:pt x="988" y="3629"/>
                    <a:pt x="1076" y="3629"/>
                    <a:pt x="1164" y="3629"/>
                  </a:cubicBezTo>
                  <a:cubicBezTo>
                    <a:pt x="1178" y="3629"/>
                    <a:pt x="1187" y="3625"/>
                    <a:pt x="1195" y="3612"/>
                  </a:cubicBezTo>
                  <a:cubicBezTo>
                    <a:pt x="1223" y="3567"/>
                    <a:pt x="1251" y="3521"/>
                    <a:pt x="1280" y="3476"/>
                  </a:cubicBezTo>
                  <a:cubicBezTo>
                    <a:pt x="1317" y="3416"/>
                    <a:pt x="1354" y="3357"/>
                    <a:pt x="1390" y="3297"/>
                  </a:cubicBezTo>
                  <a:cubicBezTo>
                    <a:pt x="1394" y="3290"/>
                    <a:pt x="1396" y="3282"/>
                    <a:pt x="1398" y="3274"/>
                  </a:cubicBezTo>
                  <a:cubicBezTo>
                    <a:pt x="1391" y="3272"/>
                    <a:pt x="1383" y="3269"/>
                    <a:pt x="1376" y="3269"/>
                  </a:cubicBezTo>
                  <a:cubicBezTo>
                    <a:pt x="1263" y="3269"/>
                    <a:pt x="1149" y="3269"/>
                    <a:pt x="1036" y="3269"/>
                  </a:cubicBezTo>
                  <a:close/>
                  <a:moveTo>
                    <a:pt x="1433" y="2860"/>
                  </a:moveTo>
                  <a:cubicBezTo>
                    <a:pt x="1433" y="2771"/>
                    <a:pt x="1433" y="2682"/>
                    <a:pt x="1434" y="2592"/>
                  </a:cubicBezTo>
                  <a:cubicBezTo>
                    <a:pt x="1434" y="2573"/>
                    <a:pt x="1429" y="2565"/>
                    <a:pt x="1408" y="2565"/>
                  </a:cubicBezTo>
                  <a:cubicBezTo>
                    <a:pt x="1362" y="2567"/>
                    <a:pt x="1316" y="2566"/>
                    <a:pt x="1270" y="2566"/>
                  </a:cubicBezTo>
                  <a:cubicBezTo>
                    <a:pt x="1252" y="2565"/>
                    <a:pt x="1245" y="2571"/>
                    <a:pt x="1245" y="2589"/>
                  </a:cubicBezTo>
                  <a:cubicBezTo>
                    <a:pt x="1245" y="2770"/>
                    <a:pt x="1245" y="2950"/>
                    <a:pt x="1245" y="3131"/>
                  </a:cubicBezTo>
                  <a:cubicBezTo>
                    <a:pt x="1245" y="3149"/>
                    <a:pt x="1252" y="3157"/>
                    <a:pt x="1271" y="3157"/>
                  </a:cubicBezTo>
                  <a:cubicBezTo>
                    <a:pt x="1315" y="3156"/>
                    <a:pt x="1359" y="3157"/>
                    <a:pt x="1403" y="3157"/>
                  </a:cubicBezTo>
                  <a:cubicBezTo>
                    <a:pt x="1431" y="3157"/>
                    <a:pt x="1433" y="3154"/>
                    <a:pt x="1433" y="3126"/>
                  </a:cubicBezTo>
                  <a:cubicBezTo>
                    <a:pt x="1434" y="3037"/>
                    <a:pt x="1433" y="2949"/>
                    <a:pt x="1433" y="2860"/>
                  </a:cubicBezTo>
                  <a:close/>
                  <a:moveTo>
                    <a:pt x="810" y="2861"/>
                  </a:moveTo>
                  <a:cubicBezTo>
                    <a:pt x="810" y="2770"/>
                    <a:pt x="810" y="2680"/>
                    <a:pt x="810" y="2589"/>
                  </a:cubicBezTo>
                  <a:cubicBezTo>
                    <a:pt x="810" y="2572"/>
                    <a:pt x="806" y="2565"/>
                    <a:pt x="788" y="2566"/>
                  </a:cubicBezTo>
                  <a:cubicBezTo>
                    <a:pt x="746" y="2567"/>
                    <a:pt x="704" y="2566"/>
                    <a:pt x="662" y="2566"/>
                  </a:cubicBezTo>
                  <a:cubicBezTo>
                    <a:pt x="645" y="2565"/>
                    <a:pt x="638" y="2571"/>
                    <a:pt x="638" y="2589"/>
                  </a:cubicBezTo>
                  <a:cubicBezTo>
                    <a:pt x="638" y="2770"/>
                    <a:pt x="638" y="2951"/>
                    <a:pt x="638" y="3133"/>
                  </a:cubicBezTo>
                  <a:cubicBezTo>
                    <a:pt x="638" y="3151"/>
                    <a:pt x="646" y="3157"/>
                    <a:pt x="663" y="3157"/>
                  </a:cubicBezTo>
                  <a:cubicBezTo>
                    <a:pt x="701" y="3156"/>
                    <a:pt x="739" y="3157"/>
                    <a:pt x="777" y="3157"/>
                  </a:cubicBezTo>
                  <a:cubicBezTo>
                    <a:pt x="810" y="3157"/>
                    <a:pt x="810" y="3157"/>
                    <a:pt x="810" y="3125"/>
                  </a:cubicBezTo>
                  <a:cubicBezTo>
                    <a:pt x="810" y="3037"/>
                    <a:pt x="810" y="2949"/>
                    <a:pt x="810" y="2861"/>
                  </a:cubicBezTo>
                  <a:close/>
                  <a:moveTo>
                    <a:pt x="945" y="2861"/>
                  </a:moveTo>
                  <a:cubicBezTo>
                    <a:pt x="945" y="2951"/>
                    <a:pt x="945" y="3041"/>
                    <a:pt x="946" y="3131"/>
                  </a:cubicBezTo>
                  <a:cubicBezTo>
                    <a:pt x="946" y="3155"/>
                    <a:pt x="947" y="3156"/>
                    <a:pt x="972" y="3157"/>
                  </a:cubicBezTo>
                  <a:cubicBezTo>
                    <a:pt x="1008" y="3157"/>
                    <a:pt x="1044" y="3157"/>
                    <a:pt x="1080" y="3157"/>
                  </a:cubicBezTo>
                  <a:cubicBezTo>
                    <a:pt x="1107" y="3157"/>
                    <a:pt x="1110" y="3154"/>
                    <a:pt x="1110" y="3126"/>
                  </a:cubicBezTo>
                  <a:cubicBezTo>
                    <a:pt x="1111" y="3063"/>
                    <a:pt x="1111" y="3000"/>
                    <a:pt x="1111" y="2938"/>
                  </a:cubicBezTo>
                  <a:cubicBezTo>
                    <a:pt x="1111" y="2824"/>
                    <a:pt x="1111" y="2710"/>
                    <a:pt x="1111" y="2596"/>
                  </a:cubicBezTo>
                  <a:cubicBezTo>
                    <a:pt x="1110" y="2567"/>
                    <a:pt x="1109" y="2566"/>
                    <a:pt x="1080" y="2566"/>
                  </a:cubicBezTo>
                  <a:cubicBezTo>
                    <a:pt x="1043" y="2566"/>
                    <a:pt x="1007" y="2567"/>
                    <a:pt x="970" y="2565"/>
                  </a:cubicBezTo>
                  <a:cubicBezTo>
                    <a:pt x="950" y="2565"/>
                    <a:pt x="945" y="2572"/>
                    <a:pt x="945" y="2591"/>
                  </a:cubicBezTo>
                  <a:cubicBezTo>
                    <a:pt x="946" y="2681"/>
                    <a:pt x="945" y="2771"/>
                    <a:pt x="945" y="2861"/>
                  </a:cubicBezTo>
                  <a:close/>
                  <a:moveTo>
                    <a:pt x="1031" y="3741"/>
                  </a:moveTo>
                  <a:cubicBezTo>
                    <a:pt x="1011" y="3741"/>
                    <a:pt x="990" y="3741"/>
                    <a:pt x="970" y="3741"/>
                  </a:cubicBezTo>
                  <a:cubicBezTo>
                    <a:pt x="960" y="3742"/>
                    <a:pt x="950" y="3745"/>
                    <a:pt x="956" y="3757"/>
                  </a:cubicBezTo>
                  <a:cubicBezTo>
                    <a:pt x="977" y="3792"/>
                    <a:pt x="999" y="3827"/>
                    <a:pt x="1020" y="3861"/>
                  </a:cubicBezTo>
                  <a:cubicBezTo>
                    <a:pt x="1028" y="3873"/>
                    <a:pt x="1036" y="3870"/>
                    <a:pt x="1042" y="3860"/>
                  </a:cubicBezTo>
                  <a:cubicBezTo>
                    <a:pt x="1062" y="3829"/>
                    <a:pt x="1082" y="3797"/>
                    <a:pt x="1101" y="3764"/>
                  </a:cubicBezTo>
                  <a:cubicBezTo>
                    <a:pt x="1110" y="3750"/>
                    <a:pt x="1106" y="3742"/>
                    <a:pt x="1089" y="3741"/>
                  </a:cubicBezTo>
                  <a:cubicBezTo>
                    <a:pt x="1070" y="3741"/>
                    <a:pt x="1051" y="3741"/>
                    <a:pt x="1031" y="37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1" name="Google Shape;104;p2">
              <a:extLst>
                <a:ext uri="{FF2B5EF4-FFF2-40B4-BE49-F238E27FC236}">
                  <a16:creationId xmlns:a16="http://schemas.microsoft.com/office/drawing/2014/main" id="{D2234A24-7835-4E40-821D-4B7015D6848C}"/>
                </a:ext>
              </a:extLst>
            </p:cNvPr>
            <p:cNvSpPr/>
            <p:nvPr/>
          </p:nvSpPr>
          <p:spPr>
            <a:xfrm>
              <a:off x="4656973" y="3858847"/>
              <a:ext cx="519218" cy="458782"/>
            </a:xfrm>
            <a:custGeom>
              <a:avLst/>
              <a:gdLst/>
              <a:ahLst/>
              <a:cxnLst/>
              <a:rect l="l" t="t" r="r" b="b"/>
              <a:pathLst>
                <a:path w="613" h="525" extrusionOk="0">
                  <a:moveTo>
                    <a:pt x="529" y="5"/>
                  </a:moveTo>
                  <a:cubicBezTo>
                    <a:pt x="565" y="2"/>
                    <a:pt x="593" y="29"/>
                    <a:pt x="604" y="62"/>
                  </a:cubicBezTo>
                  <a:cubicBezTo>
                    <a:pt x="613" y="88"/>
                    <a:pt x="598" y="125"/>
                    <a:pt x="574" y="144"/>
                  </a:cubicBezTo>
                  <a:cubicBezTo>
                    <a:pt x="513" y="193"/>
                    <a:pt x="453" y="243"/>
                    <a:pt x="393" y="293"/>
                  </a:cubicBezTo>
                  <a:cubicBezTo>
                    <a:pt x="349" y="329"/>
                    <a:pt x="305" y="364"/>
                    <a:pt x="261" y="400"/>
                  </a:cubicBezTo>
                  <a:cubicBezTo>
                    <a:pt x="225" y="430"/>
                    <a:pt x="188" y="460"/>
                    <a:pt x="153" y="491"/>
                  </a:cubicBezTo>
                  <a:cubicBezTo>
                    <a:pt x="118" y="521"/>
                    <a:pt x="76" y="525"/>
                    <a:pt x="47" y="506"/>
                  </a:cubicBezTo>
                  <a:cubicBezTo>
                    <a:pt x="3" y="477"/>
                    <a:pt x="0" y="413"/>
                    <a:pt x="41" y="380"/>
                  </a:cubicBezTo>
                  <a:cubicBezTo>
                    <a:pt x="116" y="319"/>
                    <a:pt x="191" y="258"/>
                    <a:pt x="266" y="197"/>
                  </a:cubicBezTo>
                  <a:cubicBezTo>
                    <a:pt x="335" y="140"/>
                    <a:pt x="402" y="83"/>
                    <a:pt x="471" y="28"/>
                  </a:cubicBezTo>
                  <a:cubicBezTo>
                    <a:pt x="487" y="15"/>
                    <a:pt x="508" y="9"/>
                    <a:pt x="526" y="0"/>
                  </a:cubicBezTo>
                  <a:cubicBezTo>
                    <a:pt x="527" y="2"/>
                    <a:pt x="528" y="3"/>
                    <a:pt x="529"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2" name="Google Shape;105;p2">
              <a:extLst>
                <a:ext uri="{FF2B5EF4-FFF2-40B4-BE49-F238E27FC236}">
                  <a16:creationId xmlns:a16="http://schemas.microsoft.com/office/drawing/2014/main" id="{B10E9F73-87C6-4532-B83D-AB2DDFC511D3}"/>
                </a:ext>
              </a:extLst>
            </p:cNvPr>
            <p:cNvSpPr/>
            <p:nvPr/>
          </p:nvSpPr>
          <p:spPr>
            <a:xfrm>
              <a:off x="6759416" y="1345460"/>
              <a:ext cx="391331" cy="571164"/>
            </a:xfrm>
            <a:custGeom>
              <a:avLst/>
              <a:gdLst/>
              <a:ahLst/>
              <a:cxnLst/>
              <a:rect l="l" t="t" r="r" b="b"/>
              <a:pathLst>
                <a:path w="461" h="652" extrusionOk="0">
                  <a:moveTo>
                    <a:pt x="370" y="0"/>
                  </a:moveTo>
                  <a:cubicBezTo>
                    <a:pt x="426" y="2"/>
                    <a:pt x="461" y="55"/>
                    <a:pt x="437" y="106"/>
                  </a:cubicBezTo>
                  <a:cubicBezTo>
                    <a:pt x="422" y="140"/>
                    <a:pt x="402" y="172"/>
                    <a:pt x="384" y="204"/>
                  </a:cubicBezTo>
                  <a:cubicBezTo>
                    <a:pt x="353" y="260"/>
                    <a:pt x="321" y="315"/>
                    <a:pt x="289" y="371"/>
                  </a:cubicBezTo>
                  <a:cubicBezTo>
                    <a:pt x="253" y="433"/>
                    <a:pt x="217" y="494"/>
                    <a:pt x="180" y="556"/>
                  </a:cubicBezTo>
                  <a:cubicBezTo>
                    <a:pt x="167" y="578"/>
                    <a:pt x="156" y="601"/>
                    <a:pt x="139" y="621"/>
                  </a:cubicBezTo>
                  <a:cubicBezTo>
                    <a:pt x="116" y="649"/>
                    <a:pt x="75" y="652"/>
                    <a:pt x="41" y="632"/>
                  </a:cubicBezTo>
                  <a:cubicBezTo>
                    <a:pt x="15" y="617"/>
                    <a:pt x="0" y="578"/>
                    <a:pt x="11" y="547"/>
                  </a:cubicBezTo>
                  <a:cubicBezTo>
                    <a:pt x="19" y="526"/>
                    <a:pt x="30" y="507"/>
                    <a:pt x="41" y="488"/>
                  </a:cubicBezTo>
                  <a:cubicBezTo>
                    <a:pt x="79" y="421"/>
                    <a:pt x="117" y="354"/>
                    <a:pt x="156" y="287"/>
                  </a:cubicBezTo>
                  <a:cubicBezTo>
                    <a:pt x="192" y="224"/>
                    <a:pt x="229" y="162"/>
                    <a:pt x="265" y="100"/>
                  </a:cubicBezTo>
                  <a:cubicBezTo>
                    <a:pt x="277" y="78"/>
                    <a:pt x="289" y="56"/>
                    <a:pt x="303" y="35"/>
                  </a:cubicBezTo>
                  <a:cubicBezTo>
                    <a:pt x="320" y="9"/>
                    <a:pt x="339" y="0"/>
                    <a:pt x="37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3" name="Google Shape;106;p2">
              <a:extLst>
                <a:ext uri="{FF2B5EF4-FFF2-40B4-BE49-F238E27FC236}">
                  <a16:creationId xmlns:a16="http://schemas.microsoft.com/office/drawing/2014/main" id="{FFB54B63-F3FB-4FB6-9E62-5024E6364B5A}"/>
                </a:ext>
              </a:extLst>
            </p:cNvPr>
            <p:cNvSpPr/>
            <p:nvPr/>
          </p:nvSpPr>
          <p:spPr>
            <a:xfrm>
              <a:off x="5178747" y="1378514"/>
              <a:ext cx="370870" cy="576453"/>
            </a:xfrm>
            <a:custGeom>
              <a:avLst/>
              <a:gdLst/>
              <a:ahLst/>
              <a:cxnLst/>
              <a:rect l="l" t="t" r="r" b="b"/>
              <a:pathLst>
                <a:path w="438" h="660" extrusionOk="0">
                  <a:moveTo>
                    <a:pt x="81" y="4"/>
                  </a:moveTo>
                  <a:cubicBezTo>
                    <a:pt x="116" y="3"/>
                    <a:pt x="137" y="18"/>
                    <a:pt x="152" y="45"/>
                  </a:cubicBezTo>
                  <a:cubicBezTo>
                    <a:pt x="196" y="123"/>
                    <a:pt x="241" y="202"/>
                    <a:pt x="285" y="281"/>
                  </a:cubicBezTo>
                  <a:cubicBezTo>
                    <a:pt x="327" y="357"/>
                    <a:pt x="369" y="433"/>
                    <a:pt x="410" y="509"/>
                  </a:cubicBezTo>
                  <a:cubicBezTo>
                    <a:pt x="421" y="530"/>
                    <a:pt x="432" y="553"/>
                    <a:pt x="434" y="575"/>
                  </a:cubicBezTo>
                  <a:cubicBezTo>
                    <a:pt x="438" y="612"/>
                    <a:pt x="412" y="642"/>
                    <a:pt x="379" y="651"/>
                  </a:cubicBezTo>
                  <a:cubicBezTo>
                    <a:pt x="346" y="660"/>
                    <a:pt x="306" y="641"/>
                    <a:pt x="289" y="610"/>
                  </a:cubicBezTo>
                  <a:cubicBezTo>
                    <a:pt x="260" y="556"/>
                    <a:pt x="230" y="502"/>
                    <a:pt x="200" y="449"/>
                  </a:cubicBezTo>
                  <a:cubicBezTo>
                    <a:pt x="169" y="393"/>
                    <a:pt x="139" y="337"/>
                    <a:pt x="108" y="282"/>
                  </a:cubicBezTo>
                  <a:cubicBezTo>
                    <a:pt x="78" y="229"/>
                    <a:pt x="47" y="175"/>
                    <a:pt x="17" y="122"/>
                  </a:cubicBezTo>
                  <a:cubicBezTo>
                    <a:pt x="2" y="95"/>
                    <a:pt x="0" y="66"/>
                    <a:pt x="16" y="40"/>
                  </a:cubicBezTo>
                  <a:cubicBezTo>
                    <a:pt x="31" y="15"/>
                    <a:pt x="53" y="0"/>
                    <a:pt x="8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4" name="Google Shape;107;p2">
              <a:extLst>
                <a:ext uri="{FF2B5EF4-FFF2-40B4-BE49-F238E27FC236}">
                  <a16:creationId xmlns:a16="http://schemas.microsoft.com/office/drawing/2014/main" id="{43FF8341-1563-4004-9CD8-682D12A2BC7C}"/>
                </a:ext>
              </a:extLst>
            </p:cNvPr>
            <p:cNvSpPr/>
            <p:nvPr/>
          </p:nvSpPr>
          <p:spPr>
            <a:xfrm>
              <a:off x="7114940" y="3801994"/>
              <a:ext cx="521774" cy="452171"/>
            </a:xfrm>
            <a:custGeom>
              <a:avLst/>
              <a:gdLst/>
              <a:ahLst/>
              <a:cxnLst/>
              <a:rect l="l" t="t" r="r" b="b"/>
              <a:pathLst>
                <a:path w="618" h="516" extrusionOk="0">
                  <a:moveTo>
                    <a:pt x="528" y="516"/>
                  </a:moveTo>
                  <a:cubicBezTo>
                    <a:pt x="511" y="508"/>
                    <a:pt x="493" y="504"/>
                    <a:pt x="479" y="493"/>
                  </a:cubicBezTo>
                  <a:cubicBezTo>
                    <a:pt x="397" y="430"/>
                    <a:pt x="315" y="366"/>
                    <a:pt x="233" y="302"/>
                  </a:cubicBezTo>
                  <a:cubicBezTo>
                    <a:pt x="179" y="259"/>
                    <a:pt x="125" y="216"/>
                    <a:pt x="70" y="172"/>
                  </a:cubicBezTo>
                  <a:cubicBezTo>
                    <a:pt x="55" y="160"/>
                    <a:pt x="39" y="149"/>
                    <a:pt x="27" y="136"/>
                  </a:cubicBezTo>
                  <a:cubicBezTo>
                    <a:pt x="0" y="106"/>
                    <a:pt x="1" y="60"/>
                    <a:pt x="28" y="31"/>
                  </a:cubicBezTo>
                  <a:cubicBezTo>
                    <a:pt x="54" y="4"/>
                    <a:pt x="100" y="0"/>
                    <a:pt x="131" y="24"/>
                  </a:cubicBezTo>
                  <a:cubicBezTo>
                    <a:pt x="190" y="70"/>
                    <a:pt x="249" y="117"/>
                    <a:pt x="308" y="163"/>
                  </a:cubicBezTo>
                  <a:cubicBezTo>
                    <a:pt x="378" y="217"/>
                    <a:pt x="449" y="272"/>
                    <a:pt x="519" y="327"/>
                  </a:cubicBezTo>
                  <a:cubicBezTo>
                    <a:pt x="540" y="343"/>
                    <a:pt x="560" y="361"/>
                    <a:pt x="581" y="377"/>
                  </a:cubicBezTo>
                  <a:cubicBezTo>
                    <a:pt x="613" y="403"/>
                    <a:pt x="618" y="463"/>
                    <a:pt x="580" y="495"/>
                  </a:cubicBezTo>
                  <a:cubicBezTo>
                    <a:pt x="566" y="506"/>
                    <a:pt x="547" y="509"/>
                    <a:pt x="528" y="5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5" name="Google Shape;108;p2">
              <a:extLst>
                <a:ext uri="{FF2B5EF4-FFF2-40B4-BE49-F238E27FC236}">
                  <a16:creationId xmlns:a16="http://schemas.microsoft.com/office/drawing/2014/main" id="{9CDF1111-29CD-472A-8AA3-1E469CCAA93B}"/>
                </a:ext>
              </a:extLst>
            </p:cNvPr>
            <p:cNvSpPr/>
            <p:nvPr/>
          </p:nvSpPr>
          <p:spPr>
            <a:xfrm>
              <a:off x="7398845" y="2630579"/>
              <a:ext cx="608736" cy="239308"/>
            </a:xfrm>
            <a:custGeom>
              <a:avLst/>
              <a:gdLst/>
              <a:ahLst/>
              <a:cxnLst/>
              <a:rect l="l" t="t" r="r" b="b"/>
              <a:pathLst>
                <a:path w="718" h="273" extrusionOk="0">
                  <a:moveTo>
                    <a:pt x="717" y="86"/>
                  </a:moveTo>
                  <a:cubicBezTo>
                    <a:pt x="716" y="117"/>
                    <a:pt x="696" y="147"/>
                    <a:pt x="666" y="155"/>
                  </a:cubicBezTo>
                  <a:cubicBezTo>
                    <a:pt x="637" y="164"/>
                    <a:pt x="606" y="169"/>
                    <a:pt x="576" y="175"/>
                  </a:cubicBezTo>
                  <a:cubicBezTo>
                    <a:pt x="498" y="191"/>
                    <a:pt x="420" y="207"/>
                    <a:pt x="342" y="222"/>
                  </a:cubicBezTo>
                  <a:cubicBezTo>
                    <a:pt x="286" y="233"/>
                    <a:pt x="230" y="243"/>
                    <a:pt x="174" y="253"/>
                  </a:cubicBezTo>
                  <a:cubicBezTo>
                    <a:pt x="147" y="258"/>
                    <a:pt x="120" y="264"/>
                    <a:pt x="93" y="268"/>
                  </a:cubicBezTo>
                  <a:cubicBezTo>
                    <a:pt x="62" y="273"/>
                    <a:pt x="35" y="263"/>
                    <a:pt x="17" y="236"/>
                  </a:cubicBezTo>
                  <a:cubicBezTo>
                    <a:pt x="0" y="210"/>
                    <a:pt x="1" y="180"/>
                    <a:pt x="14" y="154"/>
                  </a:cubicBezTo>
                  <a:cubicBezTo>
                    <a:pt x="23" y="137"/>
                    <a:pt x="39" y="124"/>
                    <a:pt x="60" y="120"/>
                  </a:cubicBezTo>
                  <a:cubicBezTo>
                    <a:pt x="125" y="107"/>
                    <a:pt x="191" y="94"/>
                    <a:pt x="256" y="81"/>
                  </a:cubicBezTo>
                  <a:cubicBezTo>
                    <a:pt x="333" y="65"/>
                    <a:pt x="410" y="49"/>
                    <a:pt x="488" y="33"/>
                  </a:cubicBezTo>
                  <a:cubicBezTo>
                    <a:pt x="534" y="24"/>
                    <a:pt x="581" y="16"/>
                    <a:pt x="627" y="9"/>
                  </a:cubicBezTo>
                  <a:cubicBezTo>
                    <a:pt x="686" y="0"/>
                    <a:pt x="718" y="49"/>
                    <a:pt x="71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6" name="Google Shape;109;p2">
              <a:extLst>
                <a:ext uri="{FF2B5EF4-FFF2-40B4-BE49-F238E27FC236}">
                  <a16:creationId xmlns:a16="http://schemas.microsoft.com/office/drawing/2014/main" id="{810AF308-1837-4480-9277-97560869FE30}"/>
                </a:ext>
              </a:extLst>
            </p:cNvPr>
            <p:cNvSpPr/>
            <p:nvPr/>
          </p:nvSpPr>
          <p:spPr>
            <a:xfrm>
              <a:off x="4301450" y="2692720"/>
              <a:ext cx="618968" cy="211542"/>
            </a:xfrm>
            <a:custGeom>
              <a:avLst/>
              <a:gdLst/>
              <a:ahLst/>
              <a:cxnLst/>
              <a:rect l="l" t="t" r="r" b="b"/>
              <a:pathLst>
                <a:path w="728" h="242" extrusionOk="0">
                  <a:moveTo>
                    <a:pt x="632" y="242"/>
                  </a:moveTo>
                  <a:cubicBezTo>
                    <a:pt x="605" y="238"/>
                    <a:pt x="568" y="232"/>
                    <a:pt x="531" y="226"/>
                  </a:cubicBezTo>
                  <a:cubicBezTo>
                    <a:pt x="509" y="223"/>
                    <a:pt x="487" y="218"/>
                    <a:pt x="466" y="215"/>
                  </a:cubicBezTo>
                  <a:cubicBezTo>
                    <a:pt x="410" y="207"/>
                    <a:pt x="354" y="200"/>
                    <a:pt x="298" y="192"/>
                  </a:cubicBezTo>
                  <a:cubicBezTo>
                    <a:pt x="220" y="180"/>
                    <a:pt x="142" y="167"/>
                    <a:pt x="64" y="154"/>
                  </a:cubicBezTo>
                  <a:cubicBezTo>
                    <a:pt x="37" y="149"/>
                    <a:pt x="9" y="118"/>
                    <a:pt x="4" y="88"/>
                  </a:cubicBezTo>
                  <a:cubicBezTo>
                    <a:pt x="0" y="59"/>
                    <a:pt x="18" y="22"/>
                    <a:pt x="46" y="11"/>
                  </a:cubicBezTo>
                  <a:cubicBezTo>
                    <a:pt x="62" y="4"/>
                    <a:pt x="81" y="0"/>
                    <a:pt x="98" y="2"/>
                  </a:cubicBezTo>
                  <a:cubicBezTo>
                    <a:pt x="181" y="14"/>
                    <a:pt x="263" y="27"/>
                    <a:pt x="346" y="40"/>
                  </a:cubicBezTo>
                  <a:cubicBezTo>
                    <a:pt x="415" y="51"/>
                    <a:pt x="484" y="63"/>
                    <a:pt x="553" y="74"/>
                  </a:cubicBezTo>
                  <a:cubicBezTo>
                    <a:pt x="586" y="80"/>
                    <a:pt x="620" y="85"/>
                    <a:pt x="654" y="89"/>
                  </a:cubicBezTo>
                  <a:cubicBezTo>
                    <a:pt x="707" y="97"/>
                    <a:pt x="728" y="145"/>
                    <a:pt x="716" y="190"/>
                  </a:cubicBezTo>
                  <a:cubicBezTo>
                    <a:pt x="707" y="222"/>
                    <a:pt x="679" y="242"/>
                    <a:pt x="632" y="2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sp>
          <p:nvSpPr>
            <p:cNvPr id="37" name="Google Shape;110;p2">
              <a:extLst>
                <a:ext uri="{FF2B5EF4-FFF2-40B4-BE49-F238E27FC236}">
                  <a16:creationId xmlns:a16="http://schemas.microsoft.com/office/drawing/2014/main" id="{83B4E3CD-2C0B-4756-890A-9C4B470A5FD0}"/>
                </a:ext>
              </a:extLst>
            </p:cNvPr>
            <p:cNvSpPr/>
            <p:nvPr/>
          </p:nvSpPr>
          <p:spPr>
            <a:xfrm>
              <a:off x="5613559" y="2597526"/>
              <a:ext cx="363196" cy="879223"/>
            </a:xfrm>
            <a:custGeom>
              <a:avLst/>
              <a:gdLst/>
              <a:ahLst/>
              <a:cxnLst/>
              <a:rect l="l" t="t" r="r" b="b"/>
              <a:pathLst>
                <a:path w="431" h="1005" extrusionOk="0">
                  <a:moveTo>
                    <a:pt x="0" y="579"/>
                  </a:moveTo>
                  <a:cubicBezTo>
                    <a:pt x="1" y="484"/>
                    <a:pt x="16" y="408"/>
                    <a:pt x="45" y="334"/>
                  </a:cubicBezTo>
                  <a:cubicBezTo>
                    <a:pt x="82" y="241"/>
                    <a:pt x="136" y="160"/>
                    <a:pt x="210" y="93"/>
                  </a:cubicBezTo>
                  <a:cubicBezTo>
                    <a:pt x="247" y="58"/>
                    <a:pt x="290" y="31"/>
                    <a:pt x="338" y="13"/>
                  </a:cubicBezTo>
                  <a:cubicBezTo>
                    <a:pt x="373" y="0"/>
                    <a:pt x="402" y="14"/>
                    <a:pt x="420" y="52"/>
                  </a:cubicBezTo>
                  <a:cubicBezTo>
                    <a:pt x="431" y="76"/>
                    <a:pt x="417" y="114"/>
                    <a:pt x="385" y="128"/>
                  </a:cubicBezTo>
                  <a:cubicBezTo>
                    <a:pt x="328" y="152"/>
                    <a:pt x="284" y="190"/>
                    <a:pt x="244" y="238"/>
                  </a:cubicBezTo>
                  <a:cubicBezTo>
                    <a:pt x="204" y="287"/>
                    <a:pt x="174" y="340"/>
                    <a:pt x="153" y="399"/>
                  </a:cubicBezTo>
                  <a:cubicBezTo>
                    <a:pt x="118" y="493"/>
                    <a:pt x="114" y="589"/>
                    <a:pt x="139" y="686"/>
                  </a:cubicBezTo>
                  <a:cubicBezTo>
                    <a:pt x="159" y="766"/>
                    <a:pt x="202" y="835"/>
                    <a:pt x="259" y="895"/>
                  </a:cubicBezTo>
                  <a:cubicBezTo>
                    <a:pt x="279" y="916"/>
                    <a:pt x="279" y="959"/>
                    <a:pt x="258" y="979"/>
                  </a:cubicBezTo>
                  <a:cubicBezTo>
                    <a:pt x="233" y="1004"/>
                    <a:pt x="192" y="1005"/>
                    <a:pt x="170" y="982"/>
                  </a:cubicBezTo>
                  <a:cubicBezTo>
                    <a:pt x="115" y="924"/>
                    <a:pt x="72" y="858"/>
                    <a:pt x="42" y="784"/>
                  </a:cubicBezTo>
                  <a:cubicBezTo>
                    <a:pt x="13" y="713"/>
                    <a:pt x="1" y="639"/>
                    <a:pt x="0" y="5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panose="020F0502020204030204"/>
                <a:buNone/>
              </a:pPr>
              <a:endParaRPr sz="1800" b="0" i="0" u="none" strike="noStrike" cap="none">
                <a:solidFill>
                  <a:srgbClr val="282F39"/>
                </a:solidFill>
                <a:latin typeface="Calibri" panose="020F0502020204030204"/>
                <a:ea typeface="Calibri" panose="020F0502020204030204"/>
                <a:cs typeface="Calibri" panose="020F0502020204030204"/>
                <a:sym typeface="Calibri" panose="020F0502020204030204"/>
              </a:endParaRPr>
            </a:p>
          </p:txBody>
        </p:sp>
      </p:grpSp>
      <p:cxnSp>
        <p:nvCxnSpPr>
          <p:cNvPr id="38" name="Connecteur droit 37">
            <a:extLst>
              <a:ext uri="{FF2B5EF4-FFF2-40B4-BE49-F238E27FC236}">
                <a16:creationId xmlns:a16="http://schemas.microsoft.com/office/drawing/2014/main" id="{26C3A4B0-1235-4FB8-8260-6F45E1852C1F}"/>
              </a:ext>
            </a:extLst>
          </p:cNvPr>
          <p:cNvCxnSpPr/>
          <p:nvPr/>
        </p:nvCxnSpPr>
        <p:spPr>
          <a:xfrm>
            <a:off x="4603652" y="4820750"/>
            <a:ext cx="0" cy="643717"/>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9" name="Rectangle à coins arrondis 13">
            <a:extLst>
              <a:ext uri="{FF2B5EF4-FFF2-40B4-BE49-F238E27FC236}">
                <a16:creationId xmlns:a16="http://schemas.microsoft.com/office/drawing/2014/main" id="{7324272E-7EA0-4B13-A75F-CCEE91922F68}"/>
              </a:ext>
            </a:extLst>
          </p:cNvPr>
          <p:cNvSpPr/>
          <p:nvPr/>
        </p:nvSpPr>
        <p:spPr>
          <a:xfrm>
            <a:off x="4523531" y="5313268"/>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TextBox 9">
            <a:extLst>
              <a:ext uri="{FF2B5EF4-FFF2-40B4-BE49-F238E27FC236}">
                <a16:creationId xmlns:a16="http://schemas.microsoft.com/office/drawing/2014/main" id="{C809C591-8EB5-4778-84A6-A9DDBB52CFC3}"/>
              </a:ext>
            </a:extLst>
          </p:cNvPr>
          <p:cNvSpPr txBox="1"/>
          <p:nvPr/>
        </p:nvSpPr>
        <p:spPr>
          <a:xfrm>
            <a:off x="4714874" y="3333152"/>
            <a:ext cx="2135824"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Problématique</a:t>
            </a:r>
            <a:endParaRPr lang="en-US" sz="14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4F4D1F44-CCDE-4F50-B0D4-268DBC41B129}"/>
              </a:ext>
            </a:extLst>
          </p:cNvPr>
          <p:cNvSpPr/>
          <p:nvPr/>
        </p:nvSpPr>
        <p:spPr>
          <a:xfrm>
            <a:off x="4945558" y="4039332"/>
            <a:ext cx="1031051" cy="369332"/>
          </a:xfrm>
          <a:prstGeom prst="rect">
            <a:avLst/>
          </a:prstGeom>
        </p:spPr>
        <p:txBody>
          <a:bodyPr wrap="none">
            <a:spAutoFit/>
          </a:bodyPr>
          <a:lstStyle/>
          <a:p>
            <a:r>
              <a:rPr lang="fr-FR" dirty="0">
                <a:latin typeface="Times New Roman" panose="02020603050405020304" pitchFamily="18" charset="0"/>
                <a:cs typeface="Times New Roman" panose="02020603050405020304" pitchFamily="18" charset="0"/>
              </a:rPr>
              <a:t>Objectifs</a:t>
            </a:r>
          </a:p>
        </p:txBody>
      </p:sp>
      <p:sp>
        <p:nvSpPr>
          <p:cNvPr id="4" name="Rectangle 3">
            <a:extLst>
              <a:ext uri="{FF2B5EF4-FFF2-40B4-BE49-F238E27FC236}">
                <a16:creationId xmlns:a16="http://schemas.microsoft.com/office/drawing/2014/main" id="{51BDB252-F3F0-4A2D-A209-F231BCAB52E3}"/>
              </a:ext>
            </a:extLst>
          </p:cNvPr>
          <p:cNvSpPr/>
          <p:nvPr/>
        </p:nvSpPr>
        <p:spPr>
          <a:xfrm>
            <a:off x="4860567" y="5165289"/>
            <a:ext cx="1237839" cy="400110"/>
          </a:xfrm>
          <a:prstGeom prst="rect">
            <a:avLst/>
          </a:prstGeom>
        </p:spPr>
        <p:txBody>
          <a:bodyPr wrap="none">
            <a:spAutoFit/>
          </a:bodyPr>
          <a:lstStyle/>
          <a:p>
            <a:pPr algn="ctr"/>
            <a:r>
              <a:rPr lang="fr-FR" sz="2000" dirty="0">
                <a:latin typeface="Times New Roman" panose="02020603050405020304" pitchFamily="18" charset="0"/>
                <a:cs typeface="Times New Roman" panose="02020603050405020304" pitchFamily="18" charset="0"/>
              </a:rPr>
              <a:t>Exigences</a:t>
            </a:r>
            <a:endParaRPr lang="en-US" sz="1400" dirty="0">
              <a:latin typeface="Times New Roman" panose="02020603050405020304" pitchFamily="18" charset="0"/>
              <a:cs typeface="Times New Roman" panose="02020603050405020304" pitchFamily="18" charset="0"/>
            </a:endParaRPr>
          </a:p>
        </p:txBody>
      </p:sp>
      <p:sp>
        <p:nvSpPr>
          <p:cNvPr id="43" name="Rectangle 42">
            <a:extLst>
              <a:ext uri="{FF2B5EF4-FFF2-40B4-BE49-F238E27FC236}">
                <a16:creationId xmlns:a16="http://schemas.microsoft.com/office/drawing/2014/main" id="{40131520-EDB2-40C1-8D6B-1DE7091074BC}"/>
              </a:ext>
            </a:extLst>
          </p:cNvPr>
          <p:cNvSpPr/>
          <p:nvPr/>
        </p:nvSpPr>
        <p:spPr>
          <a:xfrm>
            <a:off x="4936868" y="4620695"/>
            <a:ext cx="2318263" cy="400110"/>
          </a:xfrm>
          <a:prstGeom prst="rect">
            <a:avLst/>
          </a:prstGeom>
        </p:spPr>
        <p:txBody>
          <a:bodyPr wrap="none">
            <a:spAutoFit/>
          </a:bodyPr>
          <a:lstStyle/>
          <a:p>
            <a:pPr algn="ctr"/>
            <a:r>
              <a:rPr lang="fr-FR" sz="2000" dirty="0">
                <a:latin typeface="Times New Roman" panose="02020603050405020304" pitchFamily="18" charset="0"/>
                <a:cs typeface="Times New Roman" panose="02020603050405020304" pitchFamily="18" charset="0"/>
              </a:rPr>
              <a:t>Démarches du projet</a:t>
            </a:r>
            <a:endParaRPr lang="en-US" sz="1400" dirty="0">
              <a:latin typeface="Times New Roman" panose="02020603050405020304" pitchFamily="18" charset="0"/>
              <a:cs typeface="Times New Roman" panose="02020603050405020304" pitchFamily="18" charset="0"/>
            </a:endParaRPr>
          </a:p>
        </p:txBody>
      </p:sp>
      <p:sp>
        <p:nvSpPr>
          <p:cNvPr id="3" name="Rectangle à coins arrondis 23">
            <a:extLst>
              <a:ext uri="{FF2B5EF4-FFF2-40B4-BE49-F238E27FC236}">
                <a16:creationId xmlns:a16="http://schemas.microsoft.com/office/drawing/2014/main" id="{A866EF23-CA57-32E8-0CDD-F4B45037CEAA}"/>
              </a:ext>
            </a:extLst>
          </p:cNvPr>
          <p:cNvSpPr/>
          <p:nvPr/>
        </p:nvSpPr>
        <p:spPr>
          <a:xfrm>
            <a:off x="4529202" y="2917133"/>
            <a:ext cx="180000" cy="180000"/>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 name="Connecteur droit 4">
            <a:extLst>
              <a:ext uri="{FF2B5EF4-FFF2-40B4-BE49-F238E27FC236}">
                <a16:creationId xmlns:a16="http://schemas.microsoft.com/office/drawing/2014/main" id="{2B5EDF4C-E148-E3D1-43B4-018C2C0FD7F3}"/>
              </a:ext>
            </a:extLst>
          </p:cNvPr>
          <p:cNvCxnSpPr>
            <a:cxnSpLocks/>
            <a:stCxn id="3" idx="2"/>
            <a:endCxn id="24" idx="0"/>
          </p:cNvCxnSpPr>
          <p:nvPr/>
        </p:nvCxnSpPr>
        <p:spPr>
          <a:xfrm>
            <a:off x="4619202" y="3097133"/>
            <a:ext cx="0" cy="386942"/>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TextBox 9">
            <a:extLst>
              <a:ext uri="{FF2B5EF4-FFF2-40B4-BE49-F238E27FC236}">
                <a16:creationId xmlns:a16="http://schemas.microsoft.com/office/drawing/2014/main" id="{32A0DC80-1BED-8791-65F0-9CFA4E136D60}"/>
              </a:ext>
            </a:extLst>
          </p:cNvPr>
          <p:cNvSpPr txBox="1"/>
          <p:nvPr/>
        </p:nvSpPr>
        <p:spPr>
          <a:xfrm>
            <a:off x="4619202" y="2820398"/>
            <a:ext cx="2135824" cy="400110"/>
          </a:xfrm>
          <a:prstGeom prst="rect">
            <a:avLst/>
          </a:prstGeom>
          <a:noFill/>
          <a:ln>
            <a:noFill/>
          </a:ln>
        </p:spPr>
        <p:txBody>
          <a:bodyPr wrap="square" rtlCol="0">
            <a:spAutoFit/>
          </a:bodyPr>
          <a:lstStyle/>
          <a:p>
            <a:pPr algn="ctr"/>
            <a:r>
              <a:rPr lang="fr-FR" sz="2000" dirty="0">
                <a:latin typeface="Times New Roman" panose="02020603050405020304" pitchFamily="18" charset="0"/>
                <a:ea typeface="+mj-ea"/>
                <a:cs typeface="Times New Roman" panose="02020603050405020304" pitchFamily="18" charset="0"/>
              </a:rPr>
              <a:t>Introduction</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5901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26" name="Chevron 25"/>
          <p:cNvSpPr/>
          <p:nvPr/>
        </p:nvSpPr>
        <p:spPr>
          <a:xfrm>
            <a:off x="5178614" y="129606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9" name="TextBox 9"/>
          <p:cNvSpPr txBox="1"/>
          <p:nvPr/>
        </p:nvSpPr>
        <p:spPr>
          <a:xfrm>
            <a:off x="4622072" y="902194"/>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Interfaces utilisateurs</a:t>
            </a:r>
            <a:endParaRPr lang="en-US" sz="1400" dirty="0">
              <a:solidFill>
                <a:srgbClr val="767171"/>
              </a:solidFill>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8" name="Chevron 34">
            <a:extLst>
              <a:ext uri="{FF2B5EF4-FFF2-40B4-BE49-F238E27FC236}">
                <a16:creationId xmlns:a16="http://schemas.microsoft.com/office/drawing/2014/main" id="{62E79D4E-C7F5-4973-B1ED-0AD360F9DB09}"/>
              </a:ext>
            </a:extLst>
          </p:cNvPr>
          <p:cNvSpPr/>
          <p:nvPr/>
        </p:nvSpPr>
        <p:spPr>
          <a:xfrm>
            <a:off x="8687468" y="1356025"/>
            <a:ext cx="1978008" cy="12143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1" name="TextBox 9">
            <a:extLst>
              <a:ext uri="{FF2B5EF4-FFF2-40B4-BE49-F238E27FC236}">
                <a16:creationId xmlns:a16="http://schemas.microsoft.com/office/drawing/2014/main" id="{27791D60-678F-45A2-B09F-FE9A82504EEB}"/>
              </a:ext>
            </a:extLst>
          </p:cNvPr>
          <p:cNvSpPr txBox="1"/>
          <p:nvPr/>
        </p:nvSpPr>
        <p:spPr>
          <a:xfrm>
            <a:off x="8104920" y="977333"/>
            <a:ext cx="331779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Démonstration</a:t>
            </a:r>
            <a:endParaRPr lang="en-US" sz="1400" b="1" dirty="0">
              <a:latin typeface="Century Gothic" panose="020B0502020202020204" pitchFamily="34" charset="0"/>
            </a:endParaRP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7109083" y="248037"/>
            <a:ext cx="2207699"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Réalisation</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6847392" y="182094"/>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8533731" y="153716"/>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3" name="Chevron 25">
            <a:extLst>
              <a:ext uri="{FF2B5EF4-FFF2-40B4-BE49-F238E27FC236}">
                <a16:creationId xmlns:a16="http://schemas.microsoft.com/office/drawing/2014/main" id="{5E78FFAA-76B3-4120-B026-8B1990257336}"/>
              </a:ext>
            </a:extLst>
          </p:cNvPr>
          <p:cNvSpPr/>
          <p:nvPr/>
        </p:nvSpPr>
        <p:spPr>
          <a:xfrm>
            <a:off x="457627" y="1236104"/>
            <a:ext cx="1834771" cy="1199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34" name="TextBox 9">
            <a:extLst>
              <a:ext uri="{FF2B5EF4-FFF2-40B4-BE49-F238E27FC236}">
                <a16:creationId xmlns:a16="http://schemas.microsoft.com/office/drawing/2014/main" id="{86C09594-F6E0-4450-BF37-2B9CB05749C7}"/>
              </a:ext>
            </a:extLst>
          </p:cNvPr>
          <p:cNvSpPr txBox="1"/>
          <p:nvPr/>
        </p:nvSpPr>
        <p:spPr>
          <a:xfrm>
            <a:off x="1" y="854327"/>
            <a:ext cx="2947853"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Outils utilisés</a:t>
            </a:r>
            <a:endParaRPr lang="en-US" sz="1400" dirty="0">
              <a:solidFill>
                <a:srgbClr val="767171"/>
              </a:solidFill>
              <a:latin typeface="Century Gothic" panose="020B0502020202020204" pitchFamily="34" charset="0"/>
            </a:endParaRPr>
          </a:p>
        </p:txBody>
      </p:sp>
      <p:pic>
        <p:nvPicPr>
          <p:cNvPr id="3" name="Image 2">
            <a:extLst>
              <a:ext uri="{FF2B5EF4-FFF2-40B4-BE49-F238E27FC236}">
                <a16:creationId xmlns:a16="http://schemas.microsoft.com/office/drawing/2014/main" id="{9E6A0626-7E03-5EFD-56FC-4E5D265EEDF0}"/>
              </a:ext>
            </a:extLst>
          </p:cNvPr>
          <p:cNvPicPr>
            <a:picLocks noChangeAspect="1"/>
          </p:cNvPicPr>
          <p:nvPr/>
        </p:nvPicPr>
        <p:blipFill>
          <a:blip r:embed="rId3"/>
          <a:stretch>
            <a:fillRect/>
          </a:stretch>
        </p:blipFill>
        <p:spPr>
          <a:xfrm>
            <a:off x="0" y="2076282"/>
            <a:ext cx="12191999" cy="6845295"/>
          </a:xfrm>
          <a:prstGeom prst="rect">
            <a:avLst/>
          </a:prstGeom>
        </p:spPr>
      </p:pic>
      <p:sp>
        <p:nvSpPr>
          <p:cNvPr id="5" name="ZoneTexte 4">
            <a:extLst>
              <a:ext uri="{FF2B5EF4-FFF2-40B4-BE49-F238E27FC236}">
                <a16:creationId xmlns:a16="http://schemas.microsoft.com/office/drawing/2014/main" id="{3690C26B-BAD6-9996-CD82-FC1B6E99277C}"/>
              </a:ext>
            </a:extLst>
          </p:cNvPr>
          <p:cNvSpPr txBox="1"/>
          <p:nvPr/>
        </p:nvSpPr>
        <p:spPr>
          <a:xfrm>
            <a:off x="4894836" y="1653229"/>
            <a:ext cx="2402324" cy="369332"/>
          </a:xfrm>
          <a:prstGeom prst="rect">
            <a:avLst/>
          </a:prstGeom>
          <a:noFill/>
        </p:spPr>
        <p:txBody>
          <a:bodyPr wrap="none" rtlCol="0">
            <a:spAutoFit/>
          </a:bodyPr>
          <a:lstStyle/>
          <a:p>
            <a:r>
              <a:rPr lang="fr-FR" dirty="0">
                <a:solidFill>
                  <a:srgbClr val="00B050"/>
                </a:solidFill>
              </a:rPr>
              <a:t>Voir simulation du code</a:t>
            </a:r>
          </a:p>
        </p:txBody>
      </p:sp>
    </p:spTree>
    <p:extLst>
      <p:ext uri="{BB962C8B-B14F-4D97-AF65-F5344CB8AC3E}">
        <p14:creationId xmlns:p14="http://schemas.microsoft.com/office/powerpoint/2010/main" val="40963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1000" fill="hold"/>
                                        <p:tgtEl>
                                          <p:spTgt spid="27"/>
                                        </p:tgtEl>
                                        <p:attrNameLst>
                                          <p:attrName>ppt_w</p:attrName>
                                        </p:attrNameLst>
                                      </p:cBhvr>
                                      <p:tavLst>
                                        <p:tav tm="0">
                                          <p:val>
                                            <p:fltVal val="0"/>
                                          </p:val>
                                        </p:tav>
                                        <p:tav tm="100000">
                                          <p:val>
                                            <p:strVal val="#ppt_w"/>
                                          </p:val>
                                        </p:tav>
                                      </p:tavLst>
                                    </p:anim>
                                    <p:anim calcmode="lin" valueType="num">
                                      <p:cBhvr>
                                        <p:cTn id="11" dur="1000" fill="hold"/>
                                        <p:tgtEl>
                                          <p:spTgt spid="27"/>
                                        </p:tgtEl>
                                        <p:attrNameLst>
                                          <p:attrName>ppt_h</p:attrName>
                                        </p:attrNameLst>
                                      </p:cBhvr>
                                      <p:tavLst>
                                        <p:tav tm="0">
                                          <p:val>
                                            <p:fltVal val="0"/>
                                          </p:val>
                                        </p:tav>
                                        <p:tav tm="100000">
                                          <p:val>
                                            <p:strVal val="#ppt_h"/>
                                          </p:val>
                                        </p:tav>
                                      </p:tavLst>
                                    </p:anim>
                                    <p:anim calcmode="lin" valueType="num">
                                      <p:cBhvr>
                                        <p:cTn id="12" dur="1000" fill="hold"/>
                                        <p:tgtEl>
                                          <p:spTgt spid="27"/>
                                        </p:tgtEl>
                                        <p:attrNameLst>
                                          <p:attrName>style.rotation</p:attrName>
                                        </p:attrNameLst>
                                      </p:cBhvr>
                                      <p:tavLst>
                                        <p:tav tm="0">
                                          <p:val>
                                            <p:fltVal val="90"/>
                                          </p:val>
                                        </p:tav>
                                        <p:tav tm="100000">
                                          <p:val>
                                            <p:fltVal val="0"/>
                                          </p:val>
                                        </p:tav>
                                      </p:tavLst>
                                    </p:anim>
                                    <p:animEffect transition="in" filter="fade">
                                      <p:cBhvr>
                                        <p:cTn id="13" dur="1000"/>
                                        <p:tgtEl>
                                          <p:spTgt spid="27"/>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p:cTn id="16" dur="1000" fill="hold"/>
                                        <p:tgtEl>
                                          <p:spTgt spid="30"/>
                                        </p:tgtEl>
                                        <p:attrNameLst>
                                          <p:attrName>ppt_w</p:attrName>
                                        </p:attrNameLst>
                                      </p:cBhvr>
                                      <p:tavLst>
                                        <p:tav tm="0">
                                          <p:val>
                                            <p:fltVal val="0"/>
                                          </p:val>
                                        </p:tav>
                                        <p:tav tm="100000">
                                          <p:val>
                                            <p:strVal val="#ppt_w"/>
                                          </p:val>
                                        </p:tav>
                                      </p:tavLst>
                                    </p:anim>
                                    <p:anim calcmode="lin" valueType="num">
                                      <p:cBhvr>
                                        <p:cTn id="17" dur="1000" fill="hold"/>
                                        <p:tgtEl>
                                          <p:spTgt spid="30"/>
                                        </p:tgtEl>
                                        <p:attrNameLst>
                                          <p:attrName>ppt_h</p:attrName>
                                        </p:attrNameLst>
                                      </p:cBhvr>
                                      <p:tavLst>
                                        <p:tav tm="0">
                                          <p:val>
                                            <p:fltVal val="0"/>
                                          </p:val>
                                        </p:tav>
                                        <p:tav tm="100000">
                                          <p:val>
                                            <p:strVal val="#ppt_h"/>
                                          </p:val>
                                        </p:tav>
                                      </p:tavLst>
                                    </p:anim>
                                    <p:anim calcmode="lin" valueType="num">
                                      <p:cBhvr>
                                        <p:cTn id="18" dur="1000" fill="hold"/>
                                        <p:tgtEl>
                                          <p:spTgt spid="30"/>
                                        </p:tgtEl>
                                        <p:attrNameLst>
                                          <p:attrName>style.rotation</p:attrName>
                                        </p:attrNameLst>
                                      </p:cBhvr>
                                      <p:tavLst>
                                        <p:tav tm="0">
                                          <p:val>
                                            <p:fltVal val="90"/>
                                          </p:val>
                                        </p:tav>
                                        <p:tav tm="100000">
                                          <p:val>
                                            <p:fltVal val="0"/>
                                          </p:val>
                                        </p:tav>
                                      </p:tavLst>
                                    </p:anim>
                                    <p:animEffect transition="in" filter="fade">
                                      <p:cBhvr>
                                        <p:cTn id="19" dur="10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7409744" y="172602"/>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9203567" y="211485"/>
            <a:ext cx="2354214"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Conclusion &amp; Perspectives </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8941876" y="145542"/>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11505279" y="117164"/>
            <a:ext cx="92095"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19" name="Chevron 34">
            <a:extLst>
              <a:ext uri="{FF2B5EF4-FFF2-40B4-BE49-F238E27FC236}">
                <a16:creationId xmlns:a16="http://schemas.microsoft.com/office/drawing/2014/main" id="{C725CCC3-025C-4E60-BC09-922EA4777D26}"/>
              </a:ext>
            </a:extLst>
          </p:cNvPr>
          <p:cNvSpPr/>
          <p:nvPr/>
        </p:nvSpPr>
        <p:spPr>
          <a:xfrm>
            <a:off x="7502812" y="1248052"/>
            <a:ext cx="1197736" cy="908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0" name="TextBox 9">
            <a:extLst>
              <a:ext uri="{FF2B5EF4-FFF2-40B4-BE49-F238E27FC236}">
                <a16:creationId xmlns:a16="http://schemas.microsoft.com/office/drawing/2014/main" id="{00AEAEEB-F70E-409C-84F3-54825D89D2D8}"/>
              </a:ext>
            </a:extLst>
          </p:cNvPr>
          <p:cNvSpPr txBox="1"/>
          <p:nvPr/>
        </p:nvSpPr>
        <p:spPr>
          <a:xfrm>
            <a:off x="6937636" y="829966"/>
            <a:ext cx="2488981"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Perspectives  </a:t>
            </a:r>
            <a:endParaRPr lang="en-US" sz="1400" dirty="0">
              <a:solidFill>
                <a:srgbClr val="767171"/>
              </a:solidFill>
              <a:latin typeface="Century Gothic" panose="020B0502020202020204" pitchFamily="34" charset="0"/>
            </a:endParaRPr>
          </a:p>
        </p:txBody>
      </p:sp>
      <p:sp>
        <p:nvSpPr>
          <p:cNvPr id="22" name="Chevron 34">
            <a:extLst>
              <a:ext uri="{FF2B5EF4-FFF2-40B4-BE49-F238E27FC236}">
                <a16:creationId xmlns:a16="http://schemas.microsoft.com/office/drawing/2014/main" id="{C998D4F3-8C28-4178-859D-91107E9209C1}"/>
              </a:ext>
            </a:extLst>
          </p:cNvPr>
          <p:cNvSpPr/>
          <p:nvPr/>
        </p:nvSpPr>
        <p:spPr>
          <a:xfrm>
            <a:off x="3551480" y="1237328"/>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3" name="TextBox 9">
            <a:extLst>
              <a:ext uri="{FF2B5EF4-FFF2-40B4-BE49-F238E27FC236}">
                <a16:creationId xmlns:a16="http://schemas.microsoft.com/office/drawing/2014/main" id="{C8249400-FA98-4F6E-AC6C-3FDFB95C5E47}"/>
              </a:ext>
            </a:extLst>
          </p:cNvPr>
          <p:cNvSpPr txBox="1"/>
          <p:nvPr/>
        </p:nvSpPr>
        <p:spPr>
          <a:xfrm>
            <a:off x="2905857" y="847942"/>
            <a:ext cx="2488981"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Conclusion </a:t>
            </a:r>
            <a:endParaRPr lang="en-US" sz="1400" b="1" dirty="0">
              <a:latin typeface="Century Gothic" panose="020B0502020202020204" pitchFamily="34" charset="0"/>
            </a:endParaRPr>
          </a:p>
        </p:txBody>
      </p:sp>
      <p:pic>
        <p:nvPicPr>
          <p:cNvPr id="2" name="Image 1">
            <a:extLst>
              <a:ext uri="{FF2B5EF4-FFF2-40B4-BE49-F238E27FC236}">
                <a16:creationId xmlns:a16="http://schemas.microsoft.com/office/drawing/2014/main" id="{75E1FC3B-6201-A66B-B1B6-E7B3FEA54E40}"/>
              </a:ext>
            </a:extLst>
          </p:cNvPr>
          <p:cNvPicPr>
            <a:picLocks noChangeAspect="1"/>
          </p:cNvPicPr>
          <p:nvPr/>
        </p:nvPicPr>
        <p:blipFill>
          <a:blip r:embed="rId3"/>
          <a:stretch>
            <a:fillRect/>
          </a:stretch>
        </p:blipFill>
        <p:spPr>
          <a:xfrm>
            <a:off x="-1" y="1356849"/>
            <a:ext cx="12191999" cy="5587643"/>
          </a:xfrm>
          <a:prstGeom prst="rect">
            <a:avLst/>
          </a:prstGeom>
        </p:spPr>
      </p:pic>
    </p:spTree>
    <p:extLst>
      <p:ext uri="{BB962C8B-B14F-4D97-AF65-F5344CB8AC3E}">
        <p14:creationId xmlns:p14="http://schemas.microsoft.com/office/powerpoint/2010/main" val="233315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 calcmode="lin" valueType="num">
                                      <p:cBhvr>
                                        <p:cTn id="9" dur="1000" fill="hold"/>
                                        <p:tgtEl>
                                          <p:spTgt spid="27"/>
                                        </p:tgtEl>
                                        <p:attrNameLst>
                                          <p:attrName>style.rotation</p:attrName>
                                        </p:attrNameLst>
                                      </p:cBhvr>
                                      <p:tavLst>
                                        <p:tav tm="0">
                                          <p:val>
                                            <p:fltVal val="90"/>
                                          </p:val>
                                        </p:tav>
                                        <p:tav tm="100000">
                                          <p:val>
                                            <p:fltVal val="0"/>
                                          </p:val>
                                        </p:tav>
                                      </p:tavLst>
                                    </p:anim>
                                    <p:animEffect transition="in" filter="fade">
                                      <p:cBhvr>
                                        <p:cTn id="10" dur="1000"/>
                                        <p:tgtEl>
                                          <p:spTgt spid="2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1000" fill="hold"/>
                                        <p:tgtEl>
                                          <p:spTgt spid="30"/>
                                        </p:tgtEl>
                                        <p:attrNameLst>
                                          <p:attrName>ppt_w</p:attrName>
                                        </p:attrNameLst>
                                      </p:cBhvr>
                                      <p:tavLst>
                                        <p:tav tm="0">
                                          <p:val>
                                            <p:fltVal val="0"/>
                                          </p:val>
                                        </p:tav>
                                        <p:tav tm="100000">
                                          <p:val>
                                            <p:strVal val="#ppt_w"/>
                                          </p:val>
                                        </p:tav>
                                      </p:tavLst>
                                    </p:anim>
                                    <p:anim calcmode="lin" valueType="num">
                                      <p:cBhvr>
                                        <p:cTn id="14" dur="1000" fill="hold"/>
                                        <p:tgtEl>
                                          <p:spTgt spid="30"/>
                                        </p:tgtEl>
                                        <p:attrNameLst>
                                          <p:attrName>ppt_h</p:attrName>
                                        </p:attrNameLst>
                                      </p:cBhvr>
                                      <p:tavLst>
                                        <p:tav tm="0">
                                          <p:val>
                                            <p:fltVal val="0"/>
                                          </p:val>
                                        </p:tav>
                                        <p:tav tm="100000">
                                          <p:val>
                                            <p:strVal val="#ppt_h"/>
                                          </p:val>
                                        </p:tav>
                                      </p:tavLst>
                                    </p:anim>
                                    <p:anim calcmode="lin" valueType="num">
                                      <p:cBhvr>
                                        <p:cTn id="15" dur="1000" fill="hold"/>
                                        <p:tgtEl>
                                          <p:spTgt spid="30"/>
                                        </p:tgtEl>
                                        <p:attrNameLst>
                                          <p:attrName>style.rotation</p:attrName>
                                        </p:attrNameLst>
                                      </p:cBhvr>
                                      <p:tavLst>
                                        <p:tav tm="0">
                                          <p:val>
                                            <p:fltVal val="90"/>
                                          </p:val>
                                        </p:tav>
                                        <p:tav tm="100000">
                                          <p:val>
                                            <p:fltVal val="0"/>
                                          </p:val>
                                        </p:tav>
                                      </p:tavLst>
                                    </p:anim>
                                    <p:animEffect transition="in" filter="fade">
                                      <p:cBhvr>
                                        <p:cTn id="16"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dirty="0">
                <a:solidFill>
                  <a:srgbClr val="767171"/>
                </a:solidFill>
                <a:latin typeface="Agency FB" pitchFamily="34" charset="0"/>
                <a:ea typeface="+mj-ea"/>
                <a:cs typeface="+mj-cs"/>
              </a:rPr>
              <a:t>Contexte général</a:t>
            </a:r>
          </a:p>
        </p:txBody>
      </p:sp>
      <p:sp>
        <p:nvSpPr>
          <p:cNvPr id="7" name="ZoneTexte 42"/>
          <p:cNvSpPr txBox="1">
            <a:spLocks noChangeArrowheads="1"/>
          </p:cNvSpPr>
          <p:nvPr/>
        </p:nvSpPr>
        <p:spPr>
          <a:xfrm>
            <a:off x="4499632" y="161882"/>
            <a:ext cx="2393545"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8" name="ZoneTexte 43"/>
          <p:cNvSpPr txBox="1">
            <a:spLocks noChangeArrowheads="1"/>
          </p:cNvSpPr>
          <p:nvPr/>
        </p:nvSpPr>
        <p:spPr>
          <a:xfrm>
            <a:off x="7409744" y="172602"/>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25" name="ZoneTexte 34">
            <a:extLst>
              <a:ext uri="{FF2B5EF4-FFF2-40B4-BE49-F238E27FC236}">
                <a16:creationId xmlns:a16="http://schemas.microsoft.com/office/drawing/2014/main" id="{C41AF261-0CD6-4E0A-8031-E25FF4084674}"/>
              </a:ext>
            </a:extLst>
          </p:cNvPr>
          <p:cNvSpPr txBox="1">
            <a:spLocks noChangeArrowheads="1"/>
          </p:cNvSpPr>
          <p:nvPr/>
        </p:nvSpPr>
        <p:spPr>
          <a:xfrm>
            <a:off x="2292398" y="202378"/>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21" name="ZoneTexte 36">
            <a:extLst>
              <a:ext uri="{FF2B5EF4-FFF2-40B4-BE49-F238E27FC236}">
                <a16:creationId xmlns:a16="http://schemas.microsoft.com/office/drawing/2014/main" id="{A1BF89B6-6DF0-4D77-8CF9-BF2F61D3293A}"/>
              </a:ext>
            </a:extLst>
          </p:cNvPr>
          <p:cNvSpPr txBox="1">
            <a:spLocks noChangeArrowheads="1"/>
          </p:cNvSpPr>
          <p:nvPr/>
        </p:nvSpPr>
        <p:spPr>
          <a:xfrm>
            <a:off x="9203567" y="211485"/>
            <a:ext cx="2354214"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b="1" dirty="0">
                <a:latin typeface="Agency FB" pitchFamily="34" charset="0"/>
                <a:ea typeface="+mj-ea"/>
                <a:cs typeface="+mj-cs"/>
              </a:rPr>
              <a:t>Conclusion &amp; Perspectives </a:t>
            </a:r>
          </a:p>
        </p:txBody>
      </p:sp>
      <p:sp>
        <p:nvSpPr>
          <p:cNvPr id="27" name="Freeform 69" descr="&lt;LOGICA_QUOTE_LEFT&gt;">
            <a:extLst>
              <a:ext uri="{FF2B5EF4-FFF2-40B4-BE49-F238E27FC236}">
                <a16:creationId xmlns:a16="http://schemas.microsoft.com/office/drawing/2014/main" id="{C26E0A7E-11D1-4E5A-B02C-70C474F9382F}"/>
              </a:ext>
            </a:extLst>
          </p:cNvPr>
          <p:cNvSpPr>
            <a:spLocks/>
          </p:cNvSpPr>
          <p:nvPr/>
        </p:nvSpPr>
        <p:spPr bwMode="gray">
          <a:xfrm>
            <a:off x="8941876" y="145542"/>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0" name="Freeform 70" descr="&lt;LOGICA_QUOTE_RIGHT&gt;">
            <a:extLst>
              <a:ext uri="{FF2B5EF4-FFF2-40B4-BE49-F238E27FC236}">
                <a16:creationId xmlns:a16="http://schemas.microsoft.com/office/drawing/2014/main" id="{1674AD6B-CC53-422E-8DD1-303D90B86389}"/>
              </a:ext>
            </a:extLst>
          </p:cNvPr>
          <p:cNvSpPr>
            <a:spLocks/>
          </p:cNvSpPr>
          <p:nvPr/>
        </p:nvSpPr>
        <p:spPr bwMode="gray">
          <a:xfrm>
            <a:off x="11505279" y="117164"/>
            <a:ext cx="92095"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18" name="Chevron 34">
            <a:extLst>
              <a:ext uri="{FF2B5EF4-FFF2-40B4-BE49-F238E27FC236}">
                <a16:creationId xmlns:a16="http://schemas.microsoft.com/office/drawing/2014/main" id="{4259D150-3BA5-4E70-8FC4-F93F4493BAB9}"/>
              </a:ext>
            </a:extLst>
          </p:cNvPr>
          <p:cNvSpPr/>
          <p:nvPr/>
        </p:nvSpPr>
        <p:spPr>
          <a:xfrm>
            <a:off x="7502812" y="1248052"/>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4" name="Chevron 34">
            <a:extLst>
              <a:ext uri="{FF2B5EF4-FFF2-40B4-BE49-F238E27FC236}">
                <a16:creationId xmlns:a16="http://schemas.microsoft.com/office/drawing/2014/main" id="{67617689-7230-45E3-B754-247F537B2422}"/>
              </a:ext>
            </a:extLst>
          </p:cNvPr>
          <p:cNvSpPr/>
          <p:nvPr/>
        </p:nvSpPr>
        <p:spPr>
          <a:xfrm>
            <a:off x="3551480" y="1237328"/>
            <a:ext cx="1197736" cy="90821"/>
          </a:xfrm>
          <a:prstGeom prst="chevron">
            <a:avLst/>
          </a:prstGeom>
          <a:solidFill>
            <a:srgbClr val="BFBFBF"/>
          </a:solid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pic>
        <p:nvPicPr>
          <p:cNvPr id="26" name="Image 25">
            <a:extLst>
              <a:ext uri="{FF2B5EF4-FFF2-40B4-BE49-F238E27FC236}">
                <a16:creationId xmlns:a16="http://schemas.microsoft.com/office/drawing/2014/main" id="{B87503F4-D5B1-4EA9-ACF8-7D31CBBF658D}"/>
              </a:ext>
            </a:extLst>
          </p:cNvPr>
          <p:cNvPicPr>
            <a:picLocks noChangeAspect="1"/>
          </p:cNvPicPr>
          <p:nvPr/>
        </p:nvPicPr>
        <p:blipFill>
          <a:blip r:embed="rId3"/>
          <a:stretch>
            <a:fillRect/>
          </a:stretch>
        </p:blipFill>
        <p:spPr>
          <a:xfrm>
            <a:off x="791228" y="2143904"/>
            <a:ext cx="1042910" cy="806482"/>
          </a:xfrm>
          <a:prstGeom prst="rect">
            <a:avLst/>
          </a:prstGeom>
        </p:spPr>
      </p:pic>
      <p:pic>
        <p:nvPicPr>
          <p:cNvPr id="28" name="Image 27">
            <a:extLst>
              <a:ext uri="{FF2B5EF4-FFF2-40B4-BE49-F238E27FC236}">
                <a16:creationId xmlns:a16="http://schemas.microsoft.com/office/drawing/2014/main" id="{AB55D57B-ED64-49BB-8B79-C329B4059D39}"/>
              </a:ext>
            </a:extLst>
          </p:cNvPr>
          <p:cNvPicPr>
            <a:picLocks noChangeAspect="1"/>
          </p:cNvPicPr>
          <p:nvPr/>
        </p:nvPicPr>
        <p:blipFill>
          <a:blip r:embed="rId3"/>
          <a:stretch>
            <a:fillRect/>
          </a:stretch>
        </p:blipFill>
        <p:spPr>
          <a:xfrm>
            <a:off x="810984" y="2950386"/>
            <a:ext cx="1042910" cy="806482"/>
          </a:xfrm>
          <a:prstGeom prst="rect">
            <a:avLst/>
          </a:prstGeom>
        </p:spPr>
      </p:pic>
      <p:pic>
        <p:nvPicPr>
          <p:cNvPr id="29" name="Image 28">
            <a:extLst>
              <a:ext uri="{FF2B5EF4-FFF2-40B4-BE49-F238E27FC236}">
                <a16:creationId xmlns:a16="http://schemas.microsoft.com/office/drawing/2014/main" id="{41D39B39-10B3-495C-9029-564844EA1FEF}"/>
              </a:ext>
            </a:extLst>
          </p:cNvPr>
          <p:cNvPicPr>
            <a:picLocks noChangeAspect="1"/>
          </p:cNvPicPr>
          <p:nvPr/>
        </p:nvPicPr>
        <p:blipFill>
          <a:blip r:embed="rId3"/>
          <a:stretch>
            <a:fillRect/>
          </a:stretch>
        </p:blipFill>
        <p:spPr>
          <a:xfrm>
            <a:off x="791228" y="3756868"/>
            <a:ext cx="1042910" cy="806482"/>
          </a:xfrm>
          <a:prstGeom prst="rect">
            <a:avLst/>
          </a:prstGeom>
        </p:spPr>
      </p:pic>
      <p:sp>
        <p:nvSpPr>
          <p:cNvPr id="31" name="Rectangle 30">
            <a:extLst>
              <a:ext uri="{FF2B5EF4-FFF2-40B4-BE49-F238E27FC236}">
                <a16:creationId xmlns:a16="http://schemas.microsoft.com/office/drawing/2014/main" id="{C9FD6DEC-7CE7-4303-BD7E-446D95197911}"/>
              </a:ext>
            </a:extLst>
          </p:cNvPr>
          <p:cNvSpPr/>
          <p:nvPr/>
        </p:nvSpPr>
        <p:spPr>
          <a:xfrm>
            <a:off x="2171029" y="2266134"/>
            <a:ext cx="1839671" cy="369332"/>
          </a:xfrm>
          <a:prstGeom prst="rect">
            <a:avLst/>
          </a:prstGeom>
        </p:spPr>
        <p:txBody>
          <a:bodyPr wrap="none">
            <a:spAutoFit/>
          </a:bodyPr>
          <a:lstStyle/>
          <a:p>
            <a:pPr lvl="0"/>
            <a:r>
              <a:rPr lang="fr-FR" dirty="0"/>
              <a:t>Visite virtuelle 3D</a:t>
            </a:r>
          </a:p>
        </p:txBody>
      </p:sp>
      <p:sp>
        <p:nvSpPr>
          <p:cNvPr id="33" name="Rectangle 32">
            <a:extLst>
              <a:ext uri="{FF2B5EF4-FFF2-40B4-BE49-F238E27FC236}">
                <a16:creationId xmlns:a16="http://schemas.microsoft.com/office/drawing/2014/main" id="{8F18FF04-EB73-4602-A4A2-3CF0925C9E75}"/>
              </a:ext>
            </a:extLst>
          </p:cNvPr>
          <p:cNvSpPr/>
          <p:nvPr/>
        </p:nvSpPr>
        <p:spPr>
          <a:xfrm>
            <a:off x="2135169" y="3052495"/>
            <a:ext cx="1973617" cy="369332"/>
          </a:xfrm>
          <a:prstGeom prst="rect">
            <a:avLst/>
          </a:prstGeom>
        </p:spPr>
        <p:txBody>
          <a:bodyPr wrap="none">
            <a:spAutoFit/>
          </a:bodyPr>
          <a:lstStyle/>
          <a:p>
            <a:r>
              <a:rPr lang="fr-FR" dirty="0">
                <a:latin typeface="Times New Roman" panose="02020603050405020304" pitchFamily="18" charset="0"/>
                <a:cs typeface="Times New Roman" panose="02020603050405020304" pitchFamily="18" charset="0"/>
              </a:rPr>
              <a:t>Abonnement prime</a:t>
            </a:r>
          </a:p>
        </p:txBody>
      </p:sp>
      <p:sp>
        <p:nvSpPr>
          <p:cNvPr id="34" name="Rectangle 33">
            <a:extLst>
              <a:ext uri="{FF2B5EF4-FFF2-40B4-BE49-F238E27FC236}">
                <a16:creationId xmlns:a16="http://schemas.microsoft.com/office/drawing/2014/main" id="{D2EB1347-C0E7-48A1-8005-D0891093D9A7}"/>
              </a:ext>
            </a:extLst>
          </p:cNvPr>
          <p:cNvSpPr/>
          <p:nvPr/>
        </p:nvSpPr>
        <p:spPr>
          <a:xfrm>
            <a:off x="2081381" y="3898028"/>
            <a:ext cx="1965474" cy="369332"/>
          </a:xfrm>
          <a:prstGeom prst="rect">
            <a:avLst/>
          </a:prstGeom>
        </p:spPr>
        <p:txBody>
          <a:bodyPr wrap="none">
            <a:spAutoFit/>
          </a:bodyPr>
          <a:lstStyle/>
          <a:p>
            <a:r>
              <a:rPr lang="fr-FR" dirty="0">
                <a:latin typeface="Times New Roman" panose="02020603050405020304" pitchFamily="18" charset="0"/>
                <a:cs typeface="Times New Roman" panose="02020603050405020304" pitchFamily="18" charset="0"/>
              </a:rPr>
              <a:t>Transaction intégré</a:t>
            </a:r>
          </a:p>
        </p:txBody>
      </p:sp>
      <p:sp>
        <p:nvSpPr>
          <p:cNvPr id="39" name="TextBox 9">
            <a:extLst>
              <a:ext uri="{FF2B5EF4-FFF2-40B4-BE49-F238E27FC236}">
                <a16:creationId xmlns:a16="http://schemas.microsoft.com/office/drawing/2014/main" id="{AA29FD8C-9E28-4FFD-9903-C4CC817D3073}"/>
              </a:ext>
            </a:extLst>
          </p:cNvPr>
          <p:cNvSpPr txBox="1"/>
          <p:nvPr/>
        </p:nvSpPr>
        <p:spPr>
          <a:xfrm>
            <a:off x="6928671" y="828573"/>
            <a:ext cx="2488981"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Perspectives</a:t>
            </a:r>
            <a:r>
              <a:rPr lang="fr-FR" sz="2000" dirty="0">
                <a:solidFill>
                  <a:srgbClr val="767171"/>
                </a:solidFill>
                <a:latin typeface="Agency FB" pitchFamily="34" charset="0"/>
                <a:ea typeface="+mj-ea"/>
                <a:cs typeface="+mj-cs"/>
              </a:rPr>
              <a:t>  </a:t>
            </a:r>
            <a:endParaRPr lang="en-US" sz="1400" dirty="0">
              <a:solidFill>
                <a:srgbClr val="767171"/>
              </a:solidFill>
              <a:latin typeface="Century Gothic" panose="020B0502020202020204" pitchFamily="34" charset="0"/>
            </a:endParaRPr>
          </a:p>
        </p:txBody>
      </p:sp>
      <p:sp>
        <p:nvSpPr>
          <p:cNvPr id="40" name="TextBox 9">
            <a:extLst>
              <a:ext uri="{FF2B5EF4-FFF2-40B4-BE49-F238E27FC236}">
                <a16:creationId xmlns:a16="http://schemas.microsoft.com/office/drawing/2014/main" id="{BEACD294-B736-4010-BE42-28CC8E32B6EE}"/>
              </a:ext>
            </a:extLst>
          </p:cNvPr>
          <p:cNvSpPr txBox="1"/>
          <p:nvPr/>
        </p:nvSpPr>
        <p:spPr>
          <a:xfrm>
            <a:off x="2905857" y="847942"/>
            <a:ext cx="2488981"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Conclusion</a:t>
            </a:r>
            <a:r>
              <a:rPr lang="fr-FR" sz="2000" b="1" dirty="0">
                <a:latin typeface="Agency FB" pitchFamily="34" charset="0"/>
                <a:ea typeface="+mj-ea"/>
                <a:cs typeface="+mj-cs"/>
              </a:rPr>
              <a:t> </a:t>
            </a:r>
            <a:endParaRPr lang="en-US" sz="1400" b="1" dirty="0">
              <a:latin typeface="Century Gothic" panose="020B0502020202020204" pitchFamily="34" charset="0"/>
            </a:endParaRPr>
          </a:p>
        </p:txBody>
      </p:sp>
      <p:pic>
        <p:nvPicPr>
          <p:cNvPr id="2" name="Image 1">
            <a:extLst>
              <a:ext uri="{FF2B5EF4-FFF2-40B4-BE49-F238E27FC236}">
                <a16:creationId xmlns:a16="http://schemas.microsoft.com/office/drawing/2014/main" id="{ACB72FD8-8F35-24DE-41E3-9C0EBBD752AE}"/>
              </a:ext>
            </a:extLst>
          </p:cNvPr>
          <p:cNvPicPr>
            <a:picLocks noChangeAspect="1"/>
          </p:cNvPicPr>
          <p:nvPr/>
        </p:nvPicPr>
        <p:blipFill>
          <a:blip r:embed="rId3"/>
          <a:stretch>
            <a:fillRect/>
          </a:stretch>
        </p:blipFill>
        <p:spPr>
          <a:xfrm>
            <a:off x="791228" y="4651359"/>
            <a:ext cx="1042910" cy="806482"/>
          </a:xfrm>
          <a:prstGeom prst="rect">
            <a:avLst/>
          </a:prstGeom>
        </p:spPr>
      </p:pic>
      <p:sp>
        <p:nvSpPr>
          <p:cNvPr id="3" name="Rectangle 2">
            <a:extLst>
              <a:ext uri="{FF2B5EF4-FFF2-40B4-BE49-F238E27FC236}">
                <a16:creationId xmlns:a16="http://schemas.microsoft.com/office/drawing/2014/main" id="{25CC71D6-92D2-B45B-D9DE-AB31029ADDB5}"/>
              </a:ext>
            </a:extLst>
          </p:cNvPr>
          <p:cNvSpPr/>
          <p:nvPr/>
        </p:nvSpPr>
        <p:spPr>
          <a:xfrm>
            <a:off x="2081381" y="4869934"/>
            <a:ext cx="1377300" cy="369332"/>
          </a:xfrm>
          <a:prstGeom prst="rect">
            <a:avLst/>
          </a:prstGeom>
        </p:spPr>
        <p:txBody>
          <a:bodyPr wrap="none">
            <a:spAutoFit/>
          </a:bodyPr>
          <a:lstStyle/>
          <a:p>
            <a:r>
              <a:rPr lang="fr-FR" dirty="0">
                <a:latin typeface="Times New Roman" panose="02020603050405020304" pitchFamily="18" charset="0"/>
                <a:cs typeface="Times New Roman" panose="02020603050405020304" pitchFamily="18" charset="0"/>
              </a:rPr>
              <a:t>Déploiement</a:t>
            </a:r>
          </a:p>
        </p:txBody>
      </p:sp>
    </p:spTree>
    <p:extLst>
      <p:ext uri="{BB962C8B-B14F-4D97-AF65-F5344CB8AC3E}">
        <p14:creationId xmlns:p14="http://schemas.microsoft.com/office/powerpoint/2010/main" val="147060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 calcmode="lin" valueType="num">
                                      <p:cBhvr>
                                        <p:cTn id="9" dur="1000" fill="hold"/>
                                        <p:tgtEl>
                                          <p:spTgt spid="27"/>
                                        </p:tgtEl>
                                        <p:attrNameLst>
                                          <p:attrName>style.rotation</p:attrName>
                                        </p:attrNameLst>
                                      </p:cBhvr>
                                      <p:tavLst>
                                        <p:tav tm="0">
                                          <p:val>
                                            <p:fltVal val="90"/>
                                          </p:val>
                                        </p:tav>
                                        <p:tav tm="100000">
                                          <p:val>
                                            <p:fltVal val="0"/>
                                          </p:val>
                                        </p:tav>
                                      </p:tavLst>
                                    </p:anim>
                                    <p:animEffect transition="in" filter="fade">
                                      <p:cBhvr>
                                        <p:cTn id="10" dur="1000"/>
                                        <p:tgtEl>
                                          <p:spTgt spid="2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1000" fill="hold"/>
                                        <p:tgtEl>
                                          <p:spTgt spid="30"/>
                                        </p:tgtEl>
                                        <p:attrNameLst>
                                          <p:attrName>ppt_w</p:attrName>
                                        </p:attrNameLst>
                                      </p:cBhvr>
                                      <p:tavLst>
                                        <p:tav tm="0">
                                          <p:val>
                                            <p:fltVal val="0"/>
                                          </p:val>
                                        </p:tav>
                                        <p:tav tm="100000">
                                          <p:val>
                                            <p:strVal val="#ppt_w"/>
                                          </p:val>
                                        </p:tav>
                                      </p:tavLst>
                                    </p:anim>
                                    <p:anim calcmode="lin" valueType="num">
                                      <p:cBhvr>
                                        <p:cTn id="14" dur="1000" fill="hold"/>
                                        <p:tgtEl>
                                          <p:spTgt spid="30"/>
                                        </p:tgtEl>
                                        <p:attrNameLst>
                                          <p:attrName>ppt_h</p:attrName>
                                        </p:attrNameLst>
                                      </p:cBhvr>
                                      <p:tavLst>
                                        <p:tav tm="0">
                                          <p:val>
                                            <p:fltVal val="0"/>
                                          </p:val>
                                        </p:tav>
                                        <p:tav tm="100000">
                                          <p:val>
                                            <p:strVal val="#ppt_h"/>
                                          </p:val>
                                        </p:tav>
                                      </p:tavLst>
                                    </p:anim>
                                    <p:anim calcmode="lin" valueType="num">
                                      <p:cBhvr>
                                        <p:cTn id="15" dur="1000" fill="hold"/>
                                        <p:tgtEl>
                                          <p:spTgt spid="30"/>
                                        </p:tgtEl>
                                        <p:attrNameLst>
                                          <p:attrName>style.rotation</p:attrName>
                                        </p:attrNameLst>
                                      </p:cBhvr>
                                      <p:tavLst>
                                        <p:tav tm="0">
                                          <p:val>
                                            <p:fltVal val="90"/>
                                          </p:val>
                                        </p:tav>
                                        <p:tav tm="100000">
                                          <p:val>
                                            <p:fltVal val="0"/>
                                          </p:val>
                                        </p:tav>
                                      </p:tavLst>
                                    </p:anim>
                                    <p:animEffect transition="in" filter="fade">
                                      <p:cBhvr>
                                        <p:cTn id="16"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1C7A65B-F9E3-DD6E-28B6-7BCE47749532}"/>
              </a:ext>
            </a:extLst>
          </p:cNvPr>
          <p:cNvSpPr txBox="1"/>
          <p:nvPr/>
        </p:nvSpPr>
        <p:spPr>
          <a:xfrm>
            <a:off x="3212757" y="2792627"/>
            <a:ext cx="5334530" cy="1015663"/>
          </a:xfrm>
          <a:prstGeom prst="rect">
            <a:avLst/>
          </a:prstGeom>
          <a:noFill/>
        </p:spPr>
        <p:txBody>
          <a:bodyPr wrap="square" rtlCol="0">
            <a:spAutoFit/>
          </a:bodyPr>
          <a:lstStyle/>
          <a:p>
            <a:pPr algn="ctr"/>
            <a:r>
              <a:rPr lang="fr-FR" sz="6000" dirty="0"/>
              <a:t>MERCI !</a:t>
            </a:r>
          </a:p>
        </p:txBody>
      </p:sp>
    </p:spTree>
    <p:extLst>
      <p:ext uri="{BB962C8B-B14F-4D97-AF65-F5344CB8AC3E}">
        <p14:creationId xmlns:p14="http://schemas.microsoft.com/office/powerpoint/2010/main" val="3037627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96"/>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5" name="ZoneTexte 34"/>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6" name="ZoneTexte 36"/>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ea typeface="+mj-ea"/>
                <a:cs typeface="+mj-cs"/>
              </a:rPr>
              <a:t>Conception de la solution</a:t>
            </a:r>
          </a:p>
        </p:txBody>
      </p:sp>
      <p:sp>
        <p:nvSpPr>
          <p:cNvPr id="7" name="ZoneTexte 42"/>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8" name="ZoneTexte 43"/>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0" name="Freeform 69" descr="&lt;LOGICA_QUOTE_LEFT&gt;"/>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1" name="Freeform 70" descr="&lt;LOGICA_QUOTE_RIGHT&gt;"/>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920773" y="1231274"/>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6696625" y="803367"/>
            <a:ext cx="2135824" cy="615553"/>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rPr>
              <a:t>Démarche du projet</a:t>
            </a:r>
            <a:endParaRPr lang="en-US" sz="1400" dirty="0">
              <a:latin typeface="Century Gothic" panose="020B0502020202020204" pitchFamily="34" charset="0"/>
            </a:endParaRPr>
          </a:p>
          <a:p>
            <a:pPr algn="ctr"/>
            <a:endParaRPr lang="en-US" sz="1400" dirty="0">
              <a:latin typeface="Century Gothic" panose="020B0502020202020204" pitchFamily="34" charset="0"/>
            </a:endParaRPr>
          </a:p>
        </p:txBody>
      </p:sp>
      <p:sp>
        <p:nvSpPr>
          <p:cNvPr id="29" name="TextBox 9"/>
          <p:cNvSpPr txBox="1"/>
          <p:nvPr/>
        </p:nvSpPr>
        <p:spPr>
          <a:xfrm>
            <a:off x="8914288" y="78065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Exigences</a:t>
            </a:r>
            <a:endParaRPr lang="en-US" sz="1400" dirty="0">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4</a:t>
            </a:fld>
            <a:endParaRPr lang="fr-FR" dirty="0"/>
          </a:p>
        </p:txBody>
      </p:sp>
      <p:sp>
        <p:nvSpPr>
          <p:cNvPr id="34" name="Chevron 33"/>
          <p:cNvSpPr/>
          <p:nvPr/>
        </p:nvSpPr>
        <p:spPr>
          <a:xfrm>
            <a:off x="9429312" y="1260296"/>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7142332" y="124612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sp>
        <p:nvSpPr>
          <p:cNvPr id="25" name="ZoneTexte 24">
            <a:extLst>
              <a:ext uri="{FF2B5EF4-FFF2-40B4-BE49-F238E27FC236}">
                <a16:creationId xmlns:a16="http://schemas.microsoft.com/office/drawing/2014/main" id="{66BAC9E2-BA8F-3C7A-FACB-26430EC1F981}"/>
              </a:ext>
            </a:extLst>
          </p:cNvPr>
          <p:cNvSpPr txBox="1"/>
          <p:nvPr/>
        </p:nvSpPr>
        <p:spPr>
          <a:xfrm>
            <a:off x="843526" y="806362"/>
            <a:ext cx="1352230" cy="369332"/>
          </a:xfrm>
          <a:prstGeom prst="rect">
            <a:avLst/>
          </a:prstGeom>
          <a:noFill/>
        </p:spPr>
        <p:txBody>
          <a:bodyPr wrap="none" rtlCol="0">
            <a:spAutoFit/>
          </a:bodyPr>
          <a:lstStyle/>
          <a:p>
            <a:r>
              <a:rPr lang="fr-FR" dirty="0"/>
              <a:t>Introduction</a:t>
            </a:r>
          </a:p>
        </p:txBody>
      </p:sp>
      <p:pic>
        <p:nvPicPr>
          <p:cNvPr id="31" name="Image 30">
            <a:extLst>
              <a:ext uri="{FF2B5EF4-FFF2-40B4-BE49-F238E27FC236}">
                <a16:creationId xmlns:a16="http://schemas.microsoft.com/office/drawing/2014/main" id="{0520C4FF-233E-FE45-3722-90179836B2D6}"/>
              </a:ext>
            </a:extLst>
          </p:cNvPr>
          <p:cNvPicPr>
            <a:picLocks noChangeAspect="1"/>
          </p:cNvPicPr>
          <p:nvPr/>
        </p:nvPicPr>
        <p:blipFill>
          <a:blip r:embed="rId3"/>
          <a:stretch>
            <a:fillRect/>
          </a:stretch>
        </p:blipFill>
        <p:spPr>
          <a:xfrm>
            <a:off x="296944" y="1450908"/>
            <a:ext cx="11895056" cy="5407092"/>
          </a:xfrm>
          <a:prstGeom prst="rect">
            <a:avLst/>
          </a:prstGeom>
        </p:spPr>
      </p:pic>
    </p:spTree>
    <p:extLst>
      <p:ext uri="{BB962C8B-B14F-4D97-AF65-F5344CB8AC3E}">
        <p14:creationId xmlns:p14="http://schemas.microsoft.com/office/powerpoint/2010/main" val="36508220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wipe(left)">
                                      <p:cBhvr>
                                        <p:cTn id="13" dur="500"/>
                                        <p:tgtEl>
                                          <p:spTgt spid="26"/>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1000" fill="hold"/>
                                        <p:tgtEl>
                                          <p:spTgt spid="21"/>
                                        </p:tgtEl>
                                        <p:attrNameLst>
                                          <p:attrName>ppt_w</p:attrName>
                                        </p:attrNameLst>
                                      </p:cBhvr>
                                      <p:tavLst>
                                        <p:tav tm="0">
                                          <p:val>
                                            <p:fltVal val="0"/>
                                          </p:val>
                                        </p:tav>
                                        <p:tav tm="100000">
                                          <p:val>
                                            <p:strVal val="#ppt_w"/>
                                          </p:val>
                                        </p:tav>
                                      </p:tavLst>
                                    </p:anim>
                                    <p:anim calcmode="lin" valueType="num">
                                      <p:cBhvr>
                                        <p:cTn id="17" dur="1000" fill="hold"/>
                                        <p:tgtEl>
                                          <p:spTgt spid="21"/>
                                        </p:tgtEl>
                                        <p:attrNameLst>
                                          <p:attrName>ppt_h</p:attrName>
                                        </p:attrNameLst>
                                      </p:cBhvr>
                                      <p:tavLst>
                                        <p:tav tm="0">
                                          <p:val>
                                            <p:fltVal val="0"/>
                                          </p:val>
                                        </p:tav>
                                        <p:tav tm="100000">
                                          <p:val>
                                            <p:strVal val="#ppt_h"/>
                                          </p:val>
                                        </p:tav>
                                      </p:tavLst>
                                    </p:anim>
                                    <p:anim calcmode="lin" valueType="num">
                                      <p:cBhvr>
                                        <p:cTn id="18" dur="1000" fill="hold"/>
                                        <p:tgtEl>
                                          <p:spTgt spid="21"/>
                                        </p:tgtEl>
                                        <p:attrNameLst>
                                          <p:attrName>style.rotation</p:attrName>
                                        </p:attrNameLst>
                                      </p:cBhvr>
                                      <p:tavLst>
                                        <p:tav tm="0">
                                          <p:val>
                                            <p:fltVal val="90"/>
                                          </p:val>
                                        </p:tav>
                                        <p:tav tm="100000">
                                          <p:val>
                                            <p:fltVal val="0"/>
                                          </p:val>
                                        </p:tav>
                                      </p:tavLst>
                                    </p:anim>
                                    <p:animEffect transition="in" filter="fade">
                                      <p:cBhvr>
                                        <p:cTn id="1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55158"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Introduction</a:t>
            </a:r>
            <a:endParaRPr lang="en-US" sz="1400" dirty="0">
              <a:solidFill>
                <a:schemeClr val="bg2">
                  <a:lumMod val="50000"/>
                </a:schemeClr>
              </a:solidFill>
              <a:latin typeface="Century Gothic" panose="020B0502020202020204" pitchFamily="34" charset="0"/>
            </a:endParaRPr>
          </a:p>
        </p:txBody>
      </p:sp>
      <p:sp>
        <p:nvSpPr>
          <p:cNvPr id="19" name="Chevron 18"/>
          <p:cNvSpPr/>
          <p:nvPr/>
        </p:nvSpPr>
        <p:spPr>
          <a:xfrm>
            <a:off x="931949"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Problématique</a:t>
            </a:r>
            <a:endParaRPr lang="en-US" sz="1400" b="1" dirty="0">
              <a:latin typeface="Century Gothic" panose="020B0502020202020204" pitchFamily="34" charset="0"/>
            </a:endParaRPr>
          </a:p>
        </p:txBody>
      </p:sp>
      <p:sp>
        <p:nvSpPr>
          <p:cNvPr id="26" name="Chevron 25"/>
          <p:cNvSpPr/>
          <p:nvPr/>
        </p:nvSpPr>
        <p:spPr>
          <a:xfrm>
            <a:off x="2858900" y="1218772"/>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6651800" y="803367"/>
            <a:ext cx="2135824" cy="615553"/>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rPr>
              <a:t>Démarche du projet</a:t>
            </a:r>
            <a:endParaRPr lang="en-US" sz="1400" dirty="0">
              <a:latin typeface="Century Gothic" panose="020B0502020202020204" pitchFamily="34" charset="0"/>
            </a:endParaRPr>
          </a:p>
          <a:p>
            <a:pPr algn="ctr"/>
            <a:endParaRPr lang="en-US" sz="1400" dirty="0">
              <a:latin typeface="Century Gothic" panose="020B0502020202020204" pitchFamily="34" charset="0"/>
            </a:endParaRPr>
          </a:p>
        </p:txBody>
      </p:sp>
      <p:sp>
        <p:nvSpPr>
          <p:cNvPr id="29" name="TextBox 9"/>
          <p:cNvSpPr txBox="1"/>
          <p:nvPr/>
        </p:nvSpPr>
        <p:spPr>
          <a:xfrm>
            <a:off x="8914288" y="78065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Exigences</a:t>
            </a:r>
            <a:endParaRPr lang="en-US" sz="1400" dirty="0">
              <a:latin typeface="Century Gothic" panose="020B0502020202020204" pitchFamily="34" charset="0"/>
            </a:endParaRPr>
          </a:p>
        </p:txBody>
      </p:sp>
      <p:cxnSp>
        <p:nvCxnSpPr>
          <p:cNvPr id="32" name="Connecteur droit 31"/>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
        <p:nvSpPr>
          <p:cNvPr id="3" name="Espace réservé du numéro de diapositive 2"/>
          <p:cNvSpPr>
            <a:spLocks noGrp="1"/>
          </p:cNvSpPr>
          <p:nvPr>
            <p:ph type="sldNum" sz="quarter" idx="12"/>
          </p:nvPr>
        </p:nvSpPr>
        <p:spPr/>
        <p:txBody>
          <a:bodyPr/>
          <a:lstStyle/>
          <a:p>
            <a:fld id="{E00CEF6C-4C03-4B9C-9FCF-77E962022359}" type="slidenum">
              <a:rPr lang="fr-FR" smtClean="0"/>
              <a:t>5</a:t>
            </a:fld>
            <a:endParaRPr lang="fr-FR" dirty="0"/>
          </a:p>
        </p:txBody>
      </p:sp>
      <p:sp>
        <p:nvSpPr>
          <p:cNvPr id="34" name="Chevron 33"/>
          <p:cNvSpPr/>
          <p:nvPr/>
        </p:nvSpPr>
        <p:spPr>
          <a:xfrm>
            <a:off x="9429312" y="1260296"/>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7142332" y="124612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sp>
        <p:nvSpPr>
          <p:cNvPr id="41" name="ZoneTexte 96">
            <a:extLst>
              <a:ext uri="{FF2B5EF4-FFF2-40B4-BE49-F238E27FC236}">
                <a16:creationId xmlns:a16="http://schemas.microsoft.com/office/drawing/2014/main" id="{FDC26D93-BF51-4054-9DB3-AE6B9C697696}"/>
              </a:ext>
            </a:extLst>
          </p:cNvPr>
          <p:cNvSpPr txBox="1">
            <a:spLocks noChangeArrowheads="1"/>
          </p:cNvSpPr>
          <p:nvPr/>
        </p:nvSpPr>
        <p:spPr>
          <a:xfrm>
            <a:off x="786619" y="3547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42" name="ZoneTexte 34">
            <a:extLst>
              <a:ext uri="{FF2B5EF4-FFF2-40B4-BE49-F238E27FC236}">
                <a16:creationId xmlns:a16="http://schemas.microsoft.com/office/drawing/2014/main" id="{0C71DA29-82DD-429D-AF08-4A86E893D752}"/>
              </a:ext>
            </a:extLst>
          </p:cNvPr>
          <p:cNvSpPr txBox="1">
            <a:spLocks noChangeArrowheads="1"/>
          </p:cNvSpPr>
          <p:nvPr/>
        </p:nvSpPr>
        <p:spPr>
          <a:xfrm>
            <a:off x="2711645" y="259451"/>
            <a:ext cx="1991328" cy="406040"/>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43" name="ZoneTexte 36">
            <a:extLst>
              <a:ext uri="{FF2B5EF4-FFF2-40B4-BE49-F238E27FC236}">
                <a16:creationId xmlns:a16="http://schemas.microsoft.com/office/drawing/2014/main" id="{6437207A-C5DD-4D19-BBCD-FE511B16BBBA}"/>
              </a:ext>
            </a:extLst>
          </p:cNvPr>
          <p:cNvSpPr txBox="1">
            <a:spLocks noChangeArrowheads="1"/>
          </p:cNvSpPr>
          <p:nvPr/>
        </p:nvSpPr>
        <p:spPr>
          <a:xfrm>
            <a:off x="4707725" y="216875"/>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44" name="ZoneTexte 42">
            <a:extLst>
              <a:ext uri="{FF2B5EF4-FFF2-40B4-BE49-F238E27FC236}">
                <a16:creationId xmlns:a16="http://schemas.microsoft.com/office/drawing/2014/main" id="{DEA89F1C-FA80-4470-ACC2-8D11C48272C8}"/>
              </a:ext>
            </a:extLst>
          </p:cNvPr>
          <p:cNvSpPr txBox="1">
            <a:spLocks noChangeArrowheads="1"/>
          </p:cNvSpPr>
          <p:nvPr/>
        </p:nvSpPr>
        <p:spPr>
          <a:xfrm>
            <a:off x="7542550" y="3298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45" name="ZoneTexte 43">
            <a:extLst>
              <a:ext uri="{FF2B5EF4-FFF2-40B4-BE49-F238E27FC236}">
                <a16:creationId xmlns:a16="http://schemas.microsoft.com/office/drawing/2014/main" id="{D66CB886-6D07-4D40-B80A-A7395A6CDA7A}"/>
              </a:ext>
            </a:extLst>
          </p:cNvPr>
          <p:cNvSpPr txBox="1">
            <a:spLocks noChangeArrowheads="1"/>
          </p:cNvSpPr>
          <p:nvPr/>
        </p:nvSpPr>
        <p:spPr>
          <a:xfrm>
            <a:off x="9323835" y="389696"/>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46" name="Freeform 69" descr="&lt;LOGICA_QUOTE_LEFT&gt;">
            <a:extLst>
              <a:ext uri="{FF2B5EF4-FFF2-40B4-BE49-F238E27FC236}">
                <a16:creationId xmlns:a16="http://schemas.microsoft.com/office/drawing/2014/main" id="{3B074EB8-0DCD-4E51-B14B-3B84B6D98D55}"/>
              </a:ext>
            </a:extLst>
          </p:cNvPr>
          <p:cNvSpPr>
            <a:spLocks/>
          </p:cNvSpPr>
          <p:nvPr/>
        </p:nvSpPr>
        <p:spPr bwMode="gray">
          <a:xfrm>
            <a:off x="565255" y="2857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7" name="Freeform 70" descr="&lt;LOGICA_QUOTE_RIGHT&gt;">
            <a:extLst>
              <a:ext uri="{FF2B5EF4-FFF2-40B4-BE49-F238E27FC236}">
                <a16:creationId xmlns:a16="http://schemas.microsoft.com/office/drawing/2014/main" id="{3E5DF758-BA48-4744-91CB-BD9E9525494F}"/>
              </a:ext>
            </a:extLst>
          </p:cNvPr>
          <p:cNvSpPr>
            <a:spLocks/>
          </p:cNvSpPr>
          <p:nvPr/>
        </p:nvSpPr>
        <p:spPr bwMode="gray">
          <a:xfrm>
            <a:off x="2282085" y="2857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pic>
        <p:nvPicPr>
          <p:cNvPr id="50" name="Image 49">
            <a:extLst>
              <a:ext uri="{FF2B5EF4-FFF2-40B4-BE49-F238E27FC236}">
                <a16:creationId xmlns:a16="http://schemas.microsoft.com/office/drawing/2014/main" id="{D33F02BF-53F0-42F6-B55A-316F3157CD72}"/>
              </a:ext>
            </a:extLst>
          </p:cNvPr>
          <p:cNvPicPr>
            <a:picLocks noChangeAspect="1"/>
          </p:cNvPicPr>
          <p:nvPr/>
        </p:nvPicPr>
        <p:blipFill rotWithShape="1">
          <a:blip r:embed="rId3"/>
          <a:srcRect t="1960"/>
          <a:stretch/>
        </p:blipFill>
        <p:spPr>
          <a:xfrm>
            <a:off x="9672819" y="1943379"/>
            <a:ext cx="2106326" cy="2076648"/>
          </a:xfrm>
          <a:prstGeom prst="rect">
            <a:avLst/>
          </a:prstGeom>
        </p:spPr>
      </p:pic>
      <p:sp>
        <p:nvSpPr>
          <p:cNvPr id="51" name="Flèche : angle droit 50">
            <a:extLst>
              <a:ext uri="{FF2B5EF4-FFF2-40B4-BE49-F238E27FC236}">
                <a16:creationId xmlns:a16="http://schemas.microsoft.com/office/drawing/2014/main" id="{55340A56-3B83-4508-ABB4-F9020DAAB80B}"/>
              </a:ext>
            </a:extLst>
          </p:cNvPr>
          <p:cNvSpPr/>
          <p:nvPr/>
        </p:nvSpPr>
        <p:spPr>
          <a:xfrm rot="5400000">
            <a:off x="1587783" y="3408654"/>
            <a:ext cx="1083801" cy="2166159"/>
          </a:xfrm>
          <a:prstGeom prst="bentUpArrow">
            <a:avLst>
              <a:gd name="adj1" fmla="val 5324"/>
              <a:gd name="adj2" fmla="val 13513"/>
              <a:gd name="adj3" fmla="val 1624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28" name="Connecteur droit avec flèche 27">
            <a:extLst>
              <a:ext uri="{FF2B5EF4-FFF2-40B4-BE49-F238E27FC236}">
                <a16:creationId xmlns:a16="http://schemas.microsoft.com/office/drawing/2014/main" id="{32DA6BE4-34AB-4008-B628-30D1588A608D}"/>
              </a:ext>
            </a:extLst>
          </p:cNvPr>
          <p:cNvCxnSpPr>
            <a:cxnSpLocks/>
          </p:cNvCxnSpPr>
          <p:nvPr/>
        </p:nvCxnSpPr>
        <p:spPr>
          <a:xfrm flipV="1">
            <a:off x="4509519" y="2981703"/>
            <a:ext cx="1052317" cy="744527"/>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pic>
        <p:nvPicPr>
          <p:cNvPr id="33" name="Image 32">
            <a:extLst>
              <a:ext uri="{FF2B5EF4-FFF2-40B4-BE49-F238E27FC236}">
                <a16:creationId xmlns:a16="http://schemas.microsoft.com/office/drawing/2014/main" id="{0F08BA2F-480C-4D24-AC29-B947EDFD14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0952" y="1708973"/>
            <a:ext cx="1444924" cy="1444924"/>
          </a:xfrm>
          <a:prstGeom prst="rect">
            <a:avLst/>
          </a:prstGeom>
        </p:spPr>
      </p:pic>
      <p:pic>
        <p:nvPicPr>
          <p:cNvPr id="56" name="Image 55">
            <a:extLst>
              <a:ext uri="{FF2B5EF4-FFF2-40B4-BE49-F238E27FC236}">
                <a16:creationId xmlns:a16="http://schemas.microsoft.com/office/drawing/2014/main" id="{AE8C6C60-1412-4F69-A193-3ECD9B97CD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0242" y="3728367"/>
            <a:ext cx="1342943" cy="1342943"/>
          </a:xfrm>
          <a:prstGeom prst="rect">
            <a:avLst/>
          </a:prstGeom>
        </p:spPr>
      </p:pic>
      <p:pic>
        <p:nvPicPr>
          <p:cNvPr id="62" name="Image 61">
            <a:extLst>
              <a:ext uri="{FF2B5EF4-FFF2-40B4-BE49-F238E27FC236}">
                <a16:creationId xmlns:a16="http://schemas.microsoft.com/office/drawing/2014/main" id="{36D75C9C-D771-43B7-AE0D-571785CACE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78491" y="4807747"/>
            <a:ext cx="1571320" cy="1571320"/>
          </a:xfrm>
          <a:prstGeom prst="rect">
            <a:avLst/>
          </a:prstGeom>
        </p:spPr>
      </p:pic>
      <p:cxnSp>
        <p:nvCxnSpPr>
          <p:cNvPr id="74" name="Connecteur : en angle 73">
            <a:extLst>
              <a:ext uri="{FF2B5EF4-FFF2-40B4-BE49-F238E27FC236}">
                <a16:creationId xmlns:a16="http://schemas.microsoft.com/office/drawing/2014/main" id="{115134DB-F1A7-44BA-90CC-DB3D5D7664D0}"/>
              </a:ext>
            </a:extLst>
          </p:cNvPr>
          <p:cNvCxnSpPr>
            <a:cxnSpLocks/>
          </p:cNvCxnSpPr>
          <p:nvPr/>
        </p:nvCxnSpPr>
        <p:spPr>
          <a:xfrm rot="16200000" flipH="1">
            <a:off x="6036047" y="3746098"/>
            <a:ext cx="205072" cy="4079817"/>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79" name="Connecteur droit avec flèche 78">
            <a:extLst>
              <a:ext uri="{FF2B5EF4-FFF2-40B4-BE49-F238E27FC236}">
                <a16:creationId xmlns:a16="http://schemas.microsoft.com/office/drawing/2014/main" id="{906FBD16-C007-4548-8DB5-6CBBD0DD04E9}"/>
              </a:ext>
            </a:extLst>
          </p:cNvPr>
          <p:cNvCxnSpPr>
            <a:cxnSpLocks/>
          </p:cNvCxnSpPr>
          <p:nvPr/>
        </p:nvCxnSpPr>
        <p:spPr>
          <a:xfrm flipV="1">
            <a:off x="9054938" y="2729363"/>
            <a:ext cx="694873" cy="217634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80" name="Connecteur droit avec flèche 79">
            <a:extLst>
              <a:ext uri="{FF2B5EF4-FFF2-40B4-BE49-F238E27FC236}">
                <a16:creationId xmlns:a16="http://schemas.microsoft.com/office/drawing/2014/main" id="{4ED4B915-8DB9-469F-85C3-019D3ABAF421}"/>
              </a:ext>
            </a:extLst>
          </p:cNvPr>
          <p:cNvCxnSpPr>
            <a:cxnSpLocks/>
          </p:cNvCxnSpPr>
          <p:nvPr/>
        </p:nvCxnSpPr>
        <p:spPr>
          <a:xfrm>
            <a:off x="6655980" y="3065746"/>
            <a:ext cx="748523" cy="713082"/>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pic>
        <p:nvPicPr>
          <p:cNvPr id="2" name="Image 1">
            <a:extLst>
              <a:ext uri="{FF2B5EF4-FFF2-40B4-BE49-F238E27FC236}">
                <a16:creationId xmlns:a16="http://schemas.microsoft.com/office/drawing/2014/main" id="{2C6CBDC7-4CD2-F4A0-17AD-E96301ABC454}"/>
              </a:ext>
            </a:extLst>
          </p:cNvPr>
          <p:cNvPicPr>
            <a:picLocks noChangeAspect="1"/>
          </p:cNvPicPr>
          <p:nvPr/>
        </p:nvPicPr>
        <p:blipFill>
          <a:blip r:embed="rId7"/>
          <a:stretch>
            <a:fillRect/>
          </a:stretch>
        </p:blipFill>
        <p:spPr>
          <a:xfrm>
            <a:off x="3320431" y="3778828"/>
            <a:ext cx="1991396" cy="1860400"/>
          </a:xfrm>
          <a:prstGeom prst="rect">
            <a:avLst/>
          </a:prstGeom>
        </p:spPr>
      </p:pic>
      <p:pic>
        <p:nvPicPr>
          <p:cNvPr id="4" name="Image 3">
            <a:extLst>
              <a:ext uri="{FF2B5EF4-FFF2-40B4-BE49-F238E27FC236}">
                <a16:creationId xmlns:a16="http://schemas.microsoft.com/office/drawing/2014/main" id="{4F76362F-CF34-B58A-78EC-9E36F71FD7F0}"/>
              </a:ext>
            </a:extLst>
          </p:cNvPr>
          <p:cNvPicPr>
            <a:picLocks noChangeAspect="1"/>
          </p:cNvPicPr>
          <p:nvPr/>
        </p:nvPicPr>
        <p:blipFill>
          <a:blip r:embed="rId8"/>
          <a:stretch>
            <a:fillRect/>
          </a:stretch>
        </p:blipFill>
        <p:spPr>
          <a:xfrm>
            <a:off x="45490" y="1572354"/>
            <a:ext cx="2727869" cy="2314017"/>
          </a:xfrm>
          <a:prstGeom prst="rect">
            <a:avLst/>
          </a:prstGeom>
        </p:spPr>
      </p:pic>
    </p:spTree>
    <p:extLst>
      <p:ext uri="{BB962C8B-B14F-4D97-AF65-F5344CB8AC3E}">
        <p14:creationId xmlns:p14="http://schemas.microsoft.com/office/powerpoint/2010/main" val="4293933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p:cTn id="10" dur="1000" fill="hold"/>
                                        <p:tgtEl>
                                          <p:spTgt spid="46"/>
                                        </p:tgtEl>
                                        <p:attrNameLst>
                                          <p:attrName>ppt_w</p:attrName>
                                        </p:attrNameLst>
                                      </p:cBhvr>
                                      <p:tavLst>
                                        <p:tav tm="0">
                                          <p:val>
                                            <p:fltVal val="0"/>
                                          </p:val>
                                        </p:tav>
                                        <p:tav tm="100000">
                                          <p:val>
                                            <p:strVal val="#ppt_w"/>
                                          </p:val>
                                        </p:tav>
                                      </p:tavLst>
                                    </p:anim>
                                    <p:anim calcmode="lin" valueType="num">
                                      <p:cBhvr>
                                        <p:cTn id="11" dur="1000" fill="hold"/>
                                        <p:tgtEl>
                                          <p:spTgt spid="46"/>
                                        </p:tgtEl>
                                        <p:attrNameLst>
                                          <p:attrName>ppt_h</p:attrName>
                                        </p:attrNameLst>
                                      </p:cBhvr>
                                      <p:tavLst>
                                        <p:tav tm="0">
                                          <p:val>
                                            <p:fltVal val="0"/>
                                          </p:val>
                                        </p:tav>
                                        <p:tav tm="100000">
                                          <p:val>
                                            <p:strVal val="#ppt_h"/>
                                          </p:val>
                                        </p:tav>
                                      </p:tavLst>
                                    </p:anim>
                                    <p:anim calcmode="lin" valueType="num">
                                      <p:cBhvr>
                                        <p:cTn id="12" dur="1000" fill="hold"/>
                                        <p:tgtEl>
                                          <p:spTgt spid="46"/>
                                        </p:tgtEl>
                                        <p:attrNameLst>
                                          <p:attrName>style.rotation</p:attrName>
                                        </p:attrNameLst>
                                      </p:cBhvr>
                                      <p:tavLst>
                                        <p:tav tm="0">
                                          <p:val>
                                            <p:fltVal val="90"/>
                                          </p:val>
                                        </p:tav>
                                        <p:tav tm="100000">
                                          <p:val>
                                            <p:fltVal val="0"/>
                                          </p:val>
                                        </p:tav>
                                      </p:tavLst>
                                    </p:anim>
                                    <p:animEffect transition="in" filter="fade">
                                      <p:cBhvr>
                                        <p:cTn id="13" dur="1000"/>
                                        <p:tgtEl>
                                          <p:spTgt spid="46"/>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p:cTn id="16" dur="1000" fill="hold"/>
                                        <p:tgtEl>
                                          <p:spTgt spid="47"/>
                                        </p:tgtEl>
                                        <p:attrNameLst>
                                          <p:attrName>ppt_w</p:attrName>
                                        </p:attrNameLst>
                                      </p:cBhvr>
                                      <p:tavLst>
                                        <p:tav tm="0">
                                          <p:val>
                                            <p:fltVal val="0"/>
                                          </p:val>
                                        </p:tav>
                                        <p:tav tm="100000">
                                          <p:val>
                                            <p:strVal val="#ppt_w"/>
                                          </p:val>
                                        </p:tav>
                                      </p:tavLst>
                                    </p:anim>
                                    <p:anim calcmode="lin" valueType="num">
                                      <p:cBhvr>
                                        <p:cTn id="17" dur="1000" fill="hold"/>
                                        <p:tgtEl>
                                          <p:spTgt spid="47"/>
                                        </p:tgtEl>
                                        <p:attrNameLst>
                                          <p:attrName>ppt_h</p:attrName>
                                        </p:attrNameLst>
                                      </p:cBhvr>
                                      <p:tavLst>
                                        <p:tav tm="0">
                                          <p:val>
                                            <p:fltVal val="0"/>
                                          </p:val>
                                        </p:tav>
                                        <p:tav tm="100000">
                                          <p:val>
                                            <p:strVal val="#ppt_h"/>
                                          </p:val>
                                        </p:tav>
                                      </p:tavLst>
                                    </p:anim>
                                    <p:anim calcmode="lin" valueType="num">
                                      <p:cBhvr>
                                        <p:cTn id="18" dur="1000" fill="hold"/>
                                        <p:tgtEl>
                                          <p:spTgt spid="47"/>
                                        </p:tgtEl>
                                        <p:attrNameLst>
                                          <p:attrName>style.rotation</p:attrName>
                                        </p:attrNameLst>
                                      </p:cBhvr>
                                      <p:tavLst>
                                        <p:tav tm="0">
                                          <p:val>
                                            <p:fltVal val="90"/>
                                          </p:val>
                                        </p:tav>
                                        <p:tav tm="100000">
                                          <p:val>
                                            <p:fltVal val="0"/>
                                          </p:val>
                                        </p:tav>
                                      </p:tavLst>
                                    </p:anim>
                                    <p:animEffect transition="in" filter="fade">
                                      <p:cBhvr>
                                        <p:cTn id="19" dur="1000"/>
                                        <p:tgtEl>
                                          <p:spTgt spid="47"/>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74"/>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2"/>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7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6" grpId="0" animBg="1"/>
      <p:bldP spid="4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71940" y="764499"/>
            <a:ext cx="2135824"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Introduction</a:t>
            </a:r>
            <a:endParaRPr lang="en-US" sz="1400" dirty="0">
              <a:solidFill>
                <a:srgbClr val="767171"/>
              </a:solidFill>
              <a:latin typeface="Century Gothic" panose="020B0502020202020204" pitchFamily="34" charset="0"/>
            </a:endParaRP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414244" y="810919"/>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5053204" y="1215341"/>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6651800" y="803367"/>
            <a:ext cx="2135824" cy="615553"/>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rPr>
              <a:t>Démarche du projet</a:t>
            </a:r>
            <a:endParaRPr lang="en-US" sz="1400" dirty="0">
              <a:latin typeface="Century Gothic" panose="020B0502020202020204" pitchFamily="34" charset="0"/>
            </a:endParaRPr>
          </a:p>
          <a:p>
            <a:pPr algn="ctr"/>
            <a:endParaRPr lang="en-US" sz="1400" dirty="0">
              <a:latin typeface="Century Gothic" panose="020B0502020202020204" pitchFamily="34" charset="0"/>
            </a:endParaRPr>
          </a:p>
        </p:txBody>
      </p:sp>
      <p:sp>
        <p:nvSpPr>
          <p:cNvPr id="29" name="TextBox 9"/>
          <p:cNvSpPr txBox="1"/>
          <p:nvPr/>
        </p:nvSpPr>
        <p:spPr>
          <a:xfrm>
            <a:off x="8914288" y="78065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Exigences</a:t>
            </a:r>
            <a:endParaRPr lang="en-US" sz="1400" dirty="0">
              <a:latin typeface="Century Gothic" panose="020B0502020202020204" pitchFamily="34" charset="0"/>
            </a:endParaRPr>
          </a:p>
        </p:txBody>
      </p:sp>
      <p:sp>
        <p:nvSpPr>
          <p:cNvPr id="3" name="Espace réservé du numéro de diapositive 2"/>
          <p:cNvSpPr>
            <a:spLocks noGrp="1"/>
          </p:cNvSpPr>
          <p:nvPr>
            <p:ph type="sldNum" sz="quarter" idx="12"/>
          </p:nvPr>
        </p:nvSpPr>
        <p:spPr/>
        <p:txBody>
          <a:bodyPr/>
          <a:lstStyle/>
          <a:p>
            <a:fld id="{E00CEF6C-4C03-4B9C-9FCF-77E962022359}" type="slidenum">
              <a:rPr lang="fr-FR" smtClean="0"/>
              <a:t>6</a:t>
            </a:fld>
            <a:endParaRPr lang="fr-FR" dirty="0"/>
          </a:p>
        </p:txBody>
      </p:sp>
      <p:sp>
        <p:nvSpPr>
          <p:cNvPr id="34" name="Chevron 33"/>
          <p:cNvSpPr/>
          <p:nvPr/>
        </p:nvSpPr>
        <p:spPr>
          <a:xfrm>
            <a:off x="9429312" y="1260296"/>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7142332" y="124612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940984" y="1234564"/>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Objectifs </a:t>
            </a:r>
            <a:endParaRPr lang="en-US" sz="1400" b="1" dirty="0">
              <a:latin typeface="Century Gothic" panose="020B0502020202020204" pitchFamily="34" charset="0"/>
            </a:endParaRPr>
          </a:p>
        </p:txBody>
      </p:sp>
      <p:sp>
        <p:nvSpPr>
          <p:cNvPr id="65" name="Google Shape;1103;p37">
            <a:extLst>
              <a:ext uri="{FF2B5EF4-FFF2-40B4-BE49-F238E27FC236}">
                <a16:creationId xmlns:a16="http://schemas.microsoft.com/office/drawing/2014/main" id="{F15EFC49-5AA7-4AFB-B452-F3F9C1C379D7}"/>
              </a:ext>
            </a:extLst>
          </p:cNvPr>
          <p:cNvSpPr/>
          <p:nvPr/>
        </p:nvSpPr>
        <p:spPr>
          <a:xfrm>
            <a:off x="1805645" y="2651795"/>
            <a:ext cx="3029100" cy="3029100"/>
          </a:xfrm>
          <a:prstGeom prst="arc">
            <a:avLst>
              <a:gd name="adj1" fmla="val 17723843"/>
              <a:gd name="adj2" fmla="val 3940005"/>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1104;p37">
            <a:extLst>
              <a:ext uri="{FF2B5EF4-FFF2-40B4-BE49-F238E27FC236}">
                <a16:creationId xmlns:a16="http://schemas.microsoft.com/office/drawing/2014/main" id="{02C5F6F8-14AD-4F32-BFBA-D227E97465CE}"/>
              </a:ext>
            </a:extLst>
          </p:cNvPr>
          <p:cNvGrpSpPr/>
          <p:nvPr/>
        </p:nvGrpSpPr>
        <p:grpSpPr>
          <a:xfrm>
            <a:off x="3812924" y="2405723"/>
            <a:ext cx="6630865" cy="546000"/>
            <a:chOff x="3339126" y="1134767"/>
            <a:chExt cx="6762637" cy="546000"/>
          </a:xfrm>
        </p:grpSpPr>
        <p:cxnSp>
          <p:nvCxnSpPr>
            <p:cNvPr id="67" name="Google Shape;1105;p37">
              <a:extLst>
                <a:ext uri="{FF2B5EF4-FFF2-40B4-BE49-F238E27FC236}">
                  <a16:creationId xmlns:a16="http://schemas.microsoft.com/office/drawing/2014/main" id="{03AA143E-9106-4B6D-8D6F-D489DFEA86F3}"/>
                </a:ext>
              </a:extLst>
            </p:cNvPr>
            <p:cNvCxnSpPr/>
            <p:nvPr/>
          </p:nvCxnSpPr>
          <p:spPr>
            <a:xfrm>
              <a:off x="3678288" y="1479075"/>
              <a:ext cx="1590000" cy="0"/>
            </a:xfrm>
            <a:prstGeom prst="straightConnector1">
              <a:avLst/>
            </a:prstGeom>
            <a:noFill/>
            <a:ln w="9525" cap="flat" cmpd="sng">
              <a:solidFill>
                <a:schemeClr val="accent1"/>
              </a:solidFill>
              <a:prstDash val="solid"/>
              <a:round/>
              <a:headEnd type="none" w="med" len="med"/>
              <a:tailEnd type="oval" w="med" len="med"/>
            </a:ln>
          </p:spPr>
        </p:cxnSp>
        <p:sp>
          <p:nvSpPr>
            <p:cNvPr id="68" name="Google Shape;1106;p37">
              <a:extLst>
                <a:ext uri="{FF2B5EF4-FFF2-40B4-BE49-F238E27FC236}">
                  <a16:creationId xmlns:a16="http://schemas.microsoft.com/office/drawing/2014/main" id="{F6ECDB2B-860D-4C64-8DF5-89DC4CD044A9}"/>
                </a:ext>
              </a:extLst>
            </p:cNvPr>
            <p:cNvSpPr/>
            <p:nvPr/>
          </p:nvSpPr>
          <p:spPr>
            <a:xfrm>
              <a:off x="3339126" y="1277383"/>
              <a:ext cx="403691" cy="403384"/>
            </a:xfrm>
            <a:custGeom>
              <a:avLst/>
              <a:gdLst/>
              <a:ahLst/>
              <a:cxnLst/>
              <a:rect l="l" t="t" r="r" b="b"/>
              <a:pathLst>
                <a:path w="14146" h="14134" extrusionOk="0">
                  <a:moveTo>
                    <a:pt x="7073" y="0"/>
                  </a:moveTo>
                  <a:cubicBezTo>
                    <a:pt x="3168" y="0"/>
                    <a:pt x="1" y="3167"/>
                    <a:pt x="1" y="7073"/>
                  </a:cubicBezTo>
                  <a:cubicBezTo>
                    <a:pt x="1" y="10978"/>
                    <a:pt x="3168" y="14133"/>
                    <a:pt x="7073" y="14133"/>
                  </a:cubicBezTo>
                  <a:cubicBezTo>
                    <a:pt x="10978" y="14133"/>
                    <a:pt x="14145" y="10978"/>
                    <a:pt x="14145" y="7073"/>
                  </a:cubicBezTo>
                  <a:cubicBezTo>
                    <a:pt x="14145" y="3167"/>
                    <a:pt x="10978" y="0"/>
                    <a:pt x="7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1</a:t>
              </a:r>
              <a:endParaRPr dirty="0">
                <a:solidFill>
                  <a:srgbClr val="FFFFFF"/>
                </a:solidFill>
              </a:endParaRPr>
            </a:p>
          </p:txBody>
        </p:sp>
        <p:sp>
          <p:nvSpPr>
            <p:cNvPr id="71" name="Google Shape;1109;p37">
              <a:extLst>
                <a:ext uri="{FF2B5EF4-FFF2-40B4-BE49-F238E27FC236}">
                  <a16:creationId xmlns:a16="http://schemas.microsoft.com/office/drawing/2014/main" id="{14DCDF80-4851-4921-8124-6FFAC8D60983}"/>
                </a:ext>
              </a:extLst>
            </p:cNvPr>
            <p:cNvSpPr txBox="1"/>
            <p:nvPr/>
          </p:nvSpPr>
          <p:spPr>
            <a:xfrm>
              <a:off x="5475226" y="1134767"/>
              <a:ext cx="4626537" cy="546000"/>
            </a:xfrm>
            <a:prstGeom prst="rect">
              <a:avLst/>
            </a:prstGeom>
            <a:noFill/>
            <a:ln>
              <a:noFill/>
            </a:ln>
          </p:spPr>
          <p:txBody>
            <a:bodyPr spcFirstLastPara="1" wrap="square" lIns="91425" tIns="91425" rIns="91425" bIns="91425" anchor="ctr" anchorCtr="0">
              <a:noAutofit/>
            </a:bodyPr>
            <a:lstStyle/>
            <a:p>
              <a:pPr algn="just"/>
              <a:r>
                <a:rPr lang="fr-FR" dirty="0">
                  <a:latin typeface="Times New Roman" panose="02020603050405020304" pitchFamily="18" charset="0"/>
                  <a:cs typeface="Times New Roman" panose="02020603050405020304" pitchFamily="18" charset="0"/>
                </a:rPr>
                <a:t>Améliorer l’accès à l’information immobilière</a:t>
              </a:r>
            </a:p>
          </p:txBody>
        </p:sp>
      </p:grpSp>
      <p:grpSp>
        <p:nvGrpSpPr>
          <p:cNvPr id="78" name="Google Shape;1122;p37">
            <a:extLst>
              <a:ext uri="{FF2B5EF4-FFF2-40B4-BE49-F238E27FC236}">
                <a16:creationId xmlns:a16="http://schemas.microsoft.com/office/drawing/2014/main" id="{585E9424-CC67-45DE-BA08-AC0455FBFDB6}"/>
              </a:ext>
            </a:extLst>
          </p:cNvPr>
          <p:cNvGrpSpPr/>
          <p:nvPr/>
        </p:nvGrpSpPr>
        <p:grpSpPr>
          <a:xfrm>
            <a:off x="4550068" y="3390007"/>
            <a:ext cx="1089281" cy="403738"/>
            <a:chOff x="4178807" y="2190581"/>
            <a:chExt cx="1089281" cy="403738"/>
          </a:xfrm>
        </p:grpSpPr>
        <p:cxnSp>
          <p:nvCxnSpPr>
            <p:cNvPr id="79" name="Google Shape;1123;p37">
              <a:extLst>
                <a:ext uri="{FF2B5EF4-FFF2-40B4-BE49-F238E27FC236}">
                  <a16:creationId xmlns:a16="http://schemas.microsoft.com/office/drawing/2014/main" id="{7ED48A26-6B4E-470A-865E-607955620688}"/>
                </a:ext>
              </a:extLst>
            </p:cNvPr>
            <p:cNvCxnSpPr/>
            <p:nvPr/>
          </p:nvCxnSpPr>
          <p:spPr>
            <a:xfrm>
              <a:off x="4420888" y="2392450"/>
              <a:ext cx="847200" cy="0"/>
            </a:xfrm>
            <a:prstGeom prst="straightConnector1">
              <a:avLst/>
            </a:prstGeom>
            <a:noFill/>
            <a:ln w="9525" cap="flat" cmpd="sng">
              <a:solidFill>
                <a:schemeClr val="accent3"/>
              </a:solidFill>
              <a:prstDash val="solid"/>
              <a:round/>
              <a:headEnd type="none" w="med" len="med"/>
              <a:tailEnd type="oval" w="med" len="med"/>
            </a:ln>
          </p:spPr>
        </p:cxnSp>
        <p:sp>
          <p:nvSpPr>
            <p:cNvPr id="80" name="Google Shape;1124;p37">
              <a:extLst>
                <a:ext uri="{FF2B5EF4-FFF2-40B4-BE49-F238E27FC236}">
                  <a16:creationId xmlns:a16="http://schemas.microsoft.com/office/drawing/2014/main" id="{8E42DE80-C990-4162-A22C-63BC62E0AEFB}"/>
                </a:ext>
              </a:extLst>
            </p:cNvPr>
            <p:cNvSpPr/>
            <p:nvPr/>
          </p:nvSpPr>
          <p:spPr>
            <a:xfrm>
              <a:off x="4178807" y="2190581"/>
              <a:ext cx="403702" cy="403738"/>
            </a:xfrm>
            <a:custGeom>
              <a:avLst/>
              <a:gdLst/>
              <a:ahLst/>
              <a:cxnLst/>
              <a:rect l="l" t="t" r="r" b="b"/>
              <a:pathLst>
                <a:path w="14134" h="14134" extrusionOk="0">
                  <a:moveTo>
                    <a:pt x="7073" y="1"/>
                  </a:moveTo>
                  <a:cubicBezTo>
                    <a:pt x="3168" y="1"/>
                    <a:pt x="1" y="3156"/>
                    <a:pt x="1" y="7061"/>
                  </a:cubicBezTo>
                  <a:cubicBezTo>
                    <a:pt x="1" y="10966"/>
                    <a:pt x="3168" y="14133"/>
                    <a:pt x="7073" y="14133"/>
                  </a:cubicBezTo>
                  <a:cubicBezTo>
                    <a:pt x="10966" y="14133"/>
                    <a:pt x="14133" y="10966"/>
                    <a:pt x="14133" y="7061"/>
                  </a:cubicBezTo>
                  <a:cubicBezTo>
                    <a:pt x="14133" y="3156"/>
                    <a:pt x="10966" y="1"/>
                    <a:pt x="7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2</a:t>
              </a:r>
              <a:endParaRPr dirty="0">
                <a:solidFill>
                  <a:srgbClr val="FFFFFF"/>
                </a:solidFill>
              </a:endParaRPr>
            </a:p>
          </p:txBody>
        </p:sp>
      </p:grpSp>
      <p:grpSp>
        <p:nvGrpSpPr>
          <p:cNvPr id="84" name="Google Shape;1116;p37">
            <a:extLst>
              <a:ext uri="{FF2B5EF4-FFF2-40B4-BE49-F238E27FC236}">
                <a16:creationId xmlns:a16="http://schemas.microsoft.com/office/drawing/2014/main" id="{5D833F5C-481A-48F5-B7FD-4DB7394EECCA}"/>
              </a:ext>
            </a:extLst>
          </p:cNvPr>
          <p:cNvGrpSpPr/>
          <p:nvPr/>
        </p:nvGrpSpPr>
        <p:grpSpPr>
          <a:xfrm>
            <a:off x="4473734" y="3277867"/>
            <a:ext cx="6084287" cy="1589124"/>
            <a:chOff x="4178804" y="1899139"/>
            <a:chExt cx="5715063" cy="1589124"/>
          </a:xfrm>
        </p:grpSpPr>
        <p:cxnSp>
          <p:nvCxnSpPr>
            <p:cNvPr id="85" name="Google Shape;1117;p37">
              <a:extLst>
                <a:ext uri="{FF2B5EF4-FFF2-40B4-BE49-F238E27FC236}">
                  <a16:creationId xmlns:a16="http://schemas.microsoft.com/office/drawing/2014/main" id="{660BE2B8-8990-47A6-BDD2-908715807377}"/>
                </a:ext>
              </a:extLst>
            </p:cNvPr>
            <p:cNvCxnSpPr/>
            <p:nvPr/>
          </p:nvCxnSpPr>
          <p:spPr>
            <a:xfrm>
              <a:off x="4406113" y="3286391"/>
              <a:ext cx="862200" cy="0"/>
            </a:xfrm>
            <a:prstGeom prst="straightConnector1">
              <a:avLst/>
            </a:prstGeom>
            <a:noFill/>
            <a:ln w="9525" cap="flat" cmpd="sng">
              <a:solidFill>
                <a:schemeClr val="accent5"/>
              </a:solidFill>
              <a:prstDash val="solid"/>
              <a:round/>
              <a:headEnd type="none" w="med" len="med"/>
              <a:tailEnd type="oval" w="med" len="med"/>
            </a:ln>
          </p:spPr>
        </p:cxnSp>
        <p:sp>
          <p:nvSpPr>
            <p:cNvPr id="86" name="Google Shape;1118;p37">
              <a:extLst>
                <a:ext uri="{FF2B5EF4-FFF2-40B4-BE49-F238E27FC236}">
                  <a16:creationId xmlns:a16="http://schemas.microsoft.com/office/drawing/2014/main" id="{77AA51FB-24F9-4FCF-9A1E-0066CABE6677}"/>
                </a:ext>
              </a:extLst>
            </p:cNvPr>
            <p:cNvSpPr/>
            <p:nvPr/>
          </p:nvSpPr>
          <p:spPr>
            <a:xfrm>
              <a:off x="4178804" y="3084519"/>
              <a:ext cx="403709" cy="403744"/>
            </a:xfrm>
            <a:custGeom>
              <a:avLst/>
              <a:gdLst/>
              <a:ahLst/>
              <a:cxnLst/>
              <a:rect l="l" t="t" r="r" b="b"/>
              <a:pathLst>
                <a:path w="14133" h="14133" extrusionOk="0">
                  <a:moveTo>
                    <a:pt x="7072" y="0"/>
                  </a:moveTo>
                  <a:cubicBezTo>
                    <a:pt x="3167" y="0"/>
                    <a:pt x="0" y="3167"/>
                    <a:pt x="0" y="7060"/>
                  </a:cubicBezTo>
                  <a:cubicBezTo>
                    <a:pt x="0" y="10966"/>
                    <a:pt x="3167" y="14133"/>
                    <a:pt x="7072" y="14133"/>
                  </a:cubicBezTo>
                  <a:cubicBezTo>
                    <a:pt x="10978" y="14133"/>
                    <a:pt x="14133" y="10966"/>
                    <a:pt x="14133" y="7060"/>
                  </a:cubicBezTo>
                  <a:cubicBezTo>
                    <a:pt x="14133" y="3167"/>
                    <a:pt x="10978" y="0"/>
                    <a:pt x="7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3</a:t>
              </a:r>
              <a:endParaRPr dirty="0">
                <a:solidFill>
                  <a:srgbClr val="FFFFFF"/>
                </a:solidFill>
              </a:endParaRPr>
            </a:p>
          </p:txBody>
        </p:sp>
        <p:sp>
          <p:nvSpPr>
            <p:cNvPr id="89" name="Google Shape;1121;p37">
              <a:extLst>
                <a:ext uri="{FF2B5EF4-FFF2-40B4-BE49-F238E27FC236}">
                  <a16:creationId xmlns:a16="http://schemas.microsoft.com/office/drawing/2014/main" id="{7F3538ED-DB8B-46E2-B92E-4C58EDB0EC30}"/>
                </a:ext>
              </a:extLst>
            </p:cNvPr>
            <p:cNvSpPr txBox="1"/>
            <p:nvPr/>
          </p:nvSpPr>
          <p:spPr>
            <a:xfrm>
              <a:off x="5498425" y="1899139"/>
              <a:ext cx="4395442" cy="545988"/>
            </a:xfrm>
            <a:prstGeom prst="rect">
              <a:avLst/>
            </a:prstGeom>
            <a:noFill/>
            <a:ln>
              <a:noFill/>
            </a:ln>
          </p:spPr>
          <p:txBody>
            <a:bodyPr spcFirstLastPara="1" wrap="square" lIns="91425" tIns="91425" rIns="91425" bIns="91425" anchor="ctr" anchorCtr="0">
              <a:noAutofit/>
            </a:bodyPr>
            <a:lstStyle/>
            <a:p>
              <a:pPr algn="just"/>
              <a:r>
                <a:rPr lang="fr-FR" dirty="0">
                  <a:latin typeface="Times New Roman" panose="02020603050405020304" pitchFamily="18" charset="0"/>
                  <a:cs typeface="Times New Roman" panose="02020603050405020304" pitchFamily="18" charset="0"/>
                </a:rPr>
                <a:t>Encourager l’adoption des solutions numériques</a:t>
              </a:r>
            </a:p>
          </p:txBody>
        </p:sp>
      </p:grpSp>
      <p:grpSp>
        <p:nvGrpSpPr>
          <p:cNvPr id="90" name="Google Shape;1110;p37">
            <a:extLst>
              <a:ext uri="{FF2B5EF4-FFF2-40B4-BE49-F238E27FC236}">
                <a16:creationId xmlns:a16="http://schemas.microsoft.com/office/drawing/2014/main" id="{16328699-5157-4EE9-88AC-300880FC7E4D}"/>
              </a:ext>
            </a:extLst>
          </p:cNvPr>
          <p:cNvGrpSpPr/>
          <p:nvPr/>
        </p:nvGrpSpPr>
        <p:grpSpPr>
          <a:xfrm>
            <a:off x="3742506" y="4335104"/>
            <a:ext cx="6599739" cy="1573594"/>
            <a:chOff x="3339120" y="2824982"/>
            <a:chExt cx="6599739" cy="1573594"/>
          </a:xfrm>
        </p:grpSpPr>
        <p:cxnSp>
          <p:nvCxnSpPr>
            <p:cNvPr id="91" name="Google Shape;1111;p37">
              <a:extLst>
                <a:ext uri="{FF2B5EF4-FFF2-40B4-BE49-F238E27FC236}">
                  <a16:creationId xmlns:a16="http://schemas.microsoft.com/office/drawing/2014/main" id="{77268744-D186-46C2-B3DF-BCA93B7DD9B4}"/>
                </a:ext>
              </a:extLst>
            </p:cNvPr>
            <p:cNvCxnSpPr/>
            <p:nvPr/>
          </p:nvCxnSpPr>
          <p:spPr>
            <a:xfrm>
              <a:off x="3678288" y="4196707"/>
              <a:ext cx="1590000" cy="0"/>
            </a:xfrm>
            <a:prstGeom prst="straightConnector1">
              <a:avLst/>
            </a:prstGeom>
            <a:noFill/>
            <a:ln w="9525" cap="flat" cmpd="sng">
              <a:solidFill>
                <a:schemeClr val="accent6"/>
              </a:solidFill>
              <a:prstDash val="solid"/>
              <a:round/>
              <a:headEnd type="none" w="med" len="med"/>
              <a:tailEnd type="oval" w="med" len="med"/>
            </a:ln>
          </p:spPr>
        </p:cxnSp>
        <p:sp>
          <p:nvSpPr>
            <p:cNvPr id="92" name="Google Shape;1112;p37">
              <a:extLst>
                <a:ext uri="{FF2B5EF4-FFF2-40B4-BE49-F238E27FC236}">
                  <a16:creationId xmlns:a16="http://schemas.microsoft.com/office/drawing/2014/main" id="{81221145-7D3A-461C-B5B9-AB205D5B6D79}"/>
                </a:ext>
              </a:extLst>
            </p:cNvPr>
            <p:cNvSpPr/>
            <p:nvPr/>
          </p:nvSpPr>
          <p:spPr>
            <a:xfrm>
              <a:off x="3339120" y="3994838"/>
              <a:ext cx="403702" cy="403738"/>
            </a:xfrm>
            <a:custGeom>
              <a:avLst/>
              <a:gdLst/>
              <a:ahLst/>
              <a:cxnLst/>
              <a:rect l="l" t="t" r="r" b="b"/>
              <a:pathLst>
                <a:path w="14134" h="14134" extrusionOk="0">
                  <a:moveTo>
                    <a:pt x="7073" y="0"/>
                  </a:moveTo>
                  <a:cubicBezTo>
                    <a:pt x="3168" y="0"/>
                    <a:pt x="1" y="3168"/>
                    <a:pt x="1" y="7061"/>
                  </a:cubicBezTo>
                  <a:cubicBezTo>
                    <a:pt x="1" y="10966"/>
                    <a:pt x="3168" y="14133"/>
                    <a:pt x="7073" y="14133"/>
                  </a:cubicBezTo>
                  <a:cubicBezTo>
                    <a:pt x="10978" y="14133"/>
                    <a:pt x="14133" y="10966"/>
                    <a:pt x="14133" y="7061"/>
                  </a:cubicBezTo>
                  <a:cubicBezTo>
                    <a:pt x="14133" y="3168"/>
                    <a:pt x="10978" y="0"/>
                    <a:pt x="7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4</a:t>
              </a:r>
              <a:endParaRPr dirty="0">
                <a:solidFill>
                  <a:srgbClr val="FFFFFF"/>
                </a:solidFill>
              </a:endParaRPr>
            </a:p>
          </p:txBody>
        </p:sp>
        <p:sp>
          <p:nvSpPr>
            <p:cNvPr id="95" name="Google Shape;1115;p37">
              <a:extLst>
                <a:ext uri="{FF2B5EF4-FFF2-40B4-BE49-F238E27FC236}">
                  <a16:creationId xmlns:a16="http://schemas.microsoft.com/office/drawing/2014/main" id="{D333ED17-DEB6-43EE-97FC-176B180231F8}"/>
                </a:ext>
              </a:extLst>
            </p:cNvPr>
            <p:cNvSpPr txBox="1"/>
            <p:nvPr/>
          </p:nvSpPr>
          <p:spPr>
            <a:xfrm>
              <a:off x="5492420" y="2824982"/>
              <a:ext cx="4446439" cy="546000"/>
            </a:xfrm>
            <a:prstGeom prst="rect">
              <a:avLst/>
            </a:prstGeom>
            <a:noFill/>
            <a:ln>
              <a:noFill/>
            </a:ln>
          </p:spPr>
          <p:txBody>
            <a:bodyPr spcFirstLastPara="1" wrap="square" lIns="91425" tIns="91425" rIns="91425" bIns="91425" anchor="ctr" anchorCtr="0">
              <a:noAutofit/>
            </a:bodyPr>
            <a:lstStyle/>
            <a:p>
              <a:pPr algn="just"/>
              <a:r>
                <a:rPr lang="fr-FR" dirty="0"/>
                <a:t>Digitalisation du processus immobilier</a:t>
              </a:r>
              <a:endParaRPr lang="fr-FR" dirty="0">
                <a:latin typeface="Times New Roman" panose="02020603050405020304" pitchFamily="18" charset="0"/>
                <a:cs typeface="Times New Roman" panose="02020603050405020304" pitchFamily="18" charset="0"/>
              </a:endParaRPr>
            </a:p>
          </p:txBody>
        </p:sp>
      </p:grpSp>
      <p:pic>
        <p:nvPicPr>
          <p:cNvPr id="98" name="Image 15" descr="Une image contenant cercle, dessin, croquis, blanc&#10;&#10;Description générée automatiquement">
            <a:extLst>
              <a:ext uri="{FF2B5EF4-FFF2-40B4-BE49-F238E27FC236}">
                <a16:creationId xmlns:a16="http://schemas.microsoft.com/office/drawing/2014/main" id="{18BA4316-9D41-4AE2-830B-DF5FA6E6C0E5}"/>
              </a:ext>
            </a:extLst>
          </p:cNvPr>
          <p:cNvPicPr>
            <a:picLocks noChangeAspect="1"/>
          </p:cNvPicPr>
          <p:nvPr/>
        </p:nvPicPr>
        <p:blipFill rotWithShape="1">
          <a:blip r:embed="rId3">
            <a:extLst>
              <a:ext uri="{28A0092B-C50C-407E-A947-70E740481C1C}">
                <a14:useLocalDpi xmlns:a14="http://schemas.microsoft.com/office/drawing/2010/main" val="0"/>
              </a:ext>
            </a:extLst>
          </a:blip>
          <a:srcRect b="7179"/>
          <a:stretch/>
        </p:blipFill>
        <p:spPr>
          <a:xfrm>
            <a:off x="1316170" y="3106478"/>
            <a:ext cx="2000110" cy="1973559"/>
          </a:xfrm>
          <a:prstGeom prst="rect">
            <a:avLst/>
          </a:prstGeom>
        </p:spPr>
      </p:pic>
      <p:sp>
        <p:nvSpPr>
          <p:cNvPr id="10" name="ZoneTexte 9">
            <a:extLst>
              <a:ext uri="{FF2B5EF4-FFF2-40B4-BE49-F238E27FC236}">
                <a16:creationId xmlns:a16="http://schemas.microsoft.com/office/drawing/2014/main" id="{89059B11-1879-45CF-A972-CAF11150FA3A}"/>
              </a:ext>
            </a:extLst>
          </p:cNvPr>
          <p:cNvSpPr txBox="1"/>
          <p:nvPr/>
        </p:nvSpPr>
        <p:spPr>
          <a:xfrm>
            <a:off x="5907401" y="5412557"/>
            <a:ext cx="4776336" cy="369332"/>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Faciliter la recherche des biens </a:t>
            </a:r>
          </a:p>
        </p:txBody>
      </p:sp>
      <p:sp>
        <p:nvSpPr>
          <p:cNvPr id="40" name="ZoneTexte 96">
            <a:extLst>
              <a:ext uri="{FF2B5EF4-FFF2-40B4-BE49-F238E27FC236}">
                <a16:creationId xmlns:a16="http://schemas.microsoft.com/office/drawing/2014/main" id="{A55372CE-68DA-4B57-8622-E79B8CBB86C6}"/>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42" name="ZoneTexte 34">
            <a:extLst>
              <a:ext uri="{FF2B5EF4-FFF2-40B4-BE49-F238E27FC236}">
                <a16:creationId xmlns:a16="http://schemas.microsoft.com/office/drawing/2014/main" id="{9A410F80-905D-41D6-9800-D1CFE30D1C7C}"/>
              </a:ext>
            </a:extLst>
          </p:cNvPr>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43" name="ZoneTexte 36">
            <a:extLst>
              <a:ext uri="{FF2B5EF4-FFF2-40B4-BE49-F238E27FC236}">
                <a16:creationId xmlns:a16="http://schemas.microsoft.com/office/drawing/2014/main" id="{F845AB31-0A21-4DA0-AED8-F012B6CB7010}"/>
              </a:ext>
            </a:extLst>
          </p:cNvPr>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44" name="ZoneTexte 42">
            <a:extLst>
              <a:ext uri="{FF2B5EF4-FFF2-40B4-BE49-F238E27FC236}">
                <a16:creationId xmlns:a16="http://schemas.microsoft.com/office/drawing/2014/main" id="{5A19935C-0B80-4793-9753-996482780EFC}"/>
              </a:ext>
            </a:extLst>
          </p:cNvPr>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45" name="ZoneTexte 43">
            <a:extLst>
              <a:ext uri="{FF2B5EF4-FFF2-40B4-BE49-F238E27FC236}">
                <a16:creationId xmlns:a16="http://schemas.microsoft.com/office/drawing/2014/main" id="{D81CA476-A345-4408-A1C2-2CC91E2DCE74}"/>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46" name="Freeform 69" descr="&lt;LOGICA_QUOTE_LEFT&gt;">
            <a:extLst>
              <a:ext uri="{FF2B5EF4-FFF2-40B4-BE49-F238E27FC236}">
                <a16:creationId xmlns:a16="http://schemas.microsoft.com/office/drawing/2014/main" id="{A3CD9FD6-0B50-40BF-9FBB-DFF386ABDED2}"/>
              </a:ext>
            </a:extLst>
          </p:cNvPr>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7" name="Freeform 70" descr="&lt;LOGICA_QUOTE_RIGHT&gt;">
            <a:extLst>
              <a:ext uri="{FF2B5EF4-FFF2-40B4-BE49-F238E27FC236}">
                <a16:creationId xmlns:a16="http://schemas.microsoft.com/office/drawing/2014/main" id="{69366810-6160-48FC-AF0F-102672B3B49B}"/>
              </a:ext>
            </a:extLst>
          </p:cNvPr>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cxnSp>
        <p:nvCxnSpPr>
          <p:cNvPr id="48" name="Connecteur droit 47">
            <a:extLst>
              <a:ext uri="{FF2B5EF4-FFF2-40B4-BE49-F238E27FC236}">
                <a16:creationId xmlns:a16="http://schemas.microsoft.com/office/drawing/2014/main" id="{5701EC0E-289F-41CC-A098-E6220EFE8B0A}"/>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89356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p:cTn id="10" dur="1000" fill="hold"/>
                                        <p:tgtEl>
                                          <p:spTgt spid="46"/>
                                        </p:tgtEl>
                                        <p:attrNameLst>
                                          <p:attrName>ppt_w</p:attrName>
                                        </p:attrNameLst>
                                      </p:cBhvr>
                                      <p:tavLst>
                                        <p:tav tm="0">
                                          <p:val>
                                            <p:fltVal val="0"/>
                                          </p:val>
                                        </p:tav>
                                        <p:tav tm="100000">
                                          <p:val>
                                            <p:strVal val="#ppt_w"/>
                                          </p:val>
                                        </p:tav>
                                      </p:tavLst>
                                    </p:anim>
                                    <p:anim calcmode="lin" valueType="num">
                                      <p:cBhvr>
                                        <p:cTn id="11" dur="1000" fill="hold"/>
                                        <p:tgtEl>
                                          <p:spTgt spid="46"/>
                                        </p:tgtEl>
                                        <p:attrNameLst>
                                          <p:attrName>ppt_h</p:attrName>
                                        </p:attrNameLst>
                                      </p:cBhvr>
                                      <p:tavLst>
                                        <p:tav tm="0">
                                          <p:val>
                                            <p:fltVal val="0"/>
                                          </p:val>
                                        </p:tav>
                                        <p:tav tm="100000">
                                          <p:val>
                                            <p:strVal val="#ppt_h"/>
                                          </p:val>
                                        </p:tav>
                                      </p:tavLst>
                                    </p:anim>
                                    <p:anim calcmode="lin" valueType="num">
                                      <p:cBhvr>
                                        <p:cTn id="12" dur="1000" fill="hold"/>
                                        <p:tgtEl>
                                          <p:spTgt spid="46"/>
                                        </p:tgtEl>
                                        <p:attrNameLst>
                                          <p:attrName>style.rotation</p:attrName>
                                        </p:attrNameLst>
                                      </p:cBhvr>
                                      <p:tavLst>
                                        <p:tav tm="0">
                                          <p:val>
                                            <p:fltVal val="90"/>
                                          </p:val>
                                        </p:tav>
                                        <p:tav tm="100000">
                                          <p:val>
                                            <p:fltVal val="0"/>
                                          </p:val>
                                        </p:tav>
                                      </p:tavLst>
                                    </p:anim>
                                    <p:animEffect transition="in" filter="fade">
                                      <p:cBhvr>
                                        <p:cTn id="13" dur="1000"/>
                                        <p:tgtEl>
                                          <p:spTgt spid="46"/>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p:cTn id="16" dur="1000" fill="hold"/>
                                        <p:tgtEl>
                                          <p:spTgt spid="47"/>
                                        </p:tgtEl>
                                        <p:attrNameLst>
                                          <p:attrName>ppt_w</p:attrName>
                                        </p:attrNameLst>
                                      </p:cBhvr>
                                      <p:tavLst>
                                        <p:tav tm="0">
                                          <p:val>
                                            <p:fltVal val="0"/>
                                          </p:val>
                                        </p:tav>
                                        <p:tav tm="100000">
                                          <p:val>
                                            <p:strVal val="#ppt_w"/>
                                          </p:val>
                                        </p:tav>
                                      </p:tavLst>
                                    </p:anim>
                                    <p:anim calcmode="lin" valueType="num">
                                      <p:cBhvr>
                                        <p:cTn id="17" dur="1000" fill="hold"/>
                                        <p:tgtEl>
                                          <p:spTgt spid="47"/>
                                        </p:tgtEl>
                                        <p:attrNameLst>
                                          <p:attrName>ppt_h</p:attrName>
                                        </p:attrNameLst>
                                      </p:cBhvr>
                                      <p:tavLst>
                                        <p:tav tm="0">
                                          <p:val>
                                            <p:fltVal val="0"/>
                                          </p:val>
                                        </p:tav>
                                        <p:tav tm="100000">
                                          <p:val>
                                            <p:strVal val="#ppt_h"/>
                                          </p:val>
                                        </p:tav>
                                      </p:tavLst>
                                    </p:anim>
                                    <p:anim calcmode="lin" valueType="num">
                                      <p:cBhvr>
                                        <p:cTn id="18" dur="1000" fill="hold"/>
                                        <p:tgtEl>
                                          <p:spTgt spid="47"/>
                                        </p:tgtEl>
                                        <p:attrNameLst>
                                          <p:attrName>style.rotation</p:attrName>
                                        </p:attrNameLst>
                                      </p:cBhvr>
                                      <p:tavLst>
                                        <p:tav tm="0">
                                          <p:val>
                                            <p:fltVal val="90"/>
                                          </p:val>
                                        </p:tav>
                                        <p:tav tm="100000">
                                          <p:val>
                                            <p:fltVal val="0"/>
                                          </p:val>
                                        </p:tav>
                                      </p:tavLst>
                                    </p:anim>
                                    <p:animEffect transition="in" filter="fade">
                                      <p:cBhvr>
                                        <p:cTn id="19"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6" grpId="0" animBg="1"/>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71940" y="764499"/>
            <a:ext cx="2135824"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Introduction</a:t>
            </a:r>
            <a:endParaRPr lang="en-US" sz="1400" dirty="0">
              <a:solidFill>
                <a:srgbClr val="767171"/>
              </a:solidFill>
              <a:latin typeface="Century Gothic" panose="020B0502020202020204" pitchFamily="34" charset="0"/>
            </a:endParaRP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7498644" y="1324264"/>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9474888" y="79040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Exigences</a:t>
            </a:r>
            <a:endParaRPr lang="en-US" sz="1400" dirty="0">
              <a:solidFill>
                <a:schemeClr val="bg2">
                  <a:lumMod val="50000"/>
                </a:schemeClr>
              </a:solidFill>
              <a:latin typeface="Century Gothic" panose="020B0502020202020204" pitchFamily="34" charset="0"/>
            </a:endParaRPr>
          </a:p>
        </p:txBody>
      </p:sp>
      <p:sp>
        <p:nvSpPr>
          <p:cNvPr id="29" name="TextBox 9"/>
          <p:cNvSpPr txBox="1"/>
          <p:nvPr/>
        </p:nvSpPr>
        <p:spPr>
          <a:xfrm>
            <a:off x="7029600" y="899827"/>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Démarche du projet</a:t>
            </a:r>
            <a:endParaRPr lang="en-US" sz="1400" b="1" dirty="0">
              <a:latin typeface="Century Gothic" panose="020B0502020202020204" pitchFamily="34" charset="0"/>
            </a:endParaRPr>
          </a:p>
        </p:txBody>
      </p:sp>
      <p:sp>
        <p:nvSpPr>
          <p:cNvPr id="3" name="Espace réservé du numéro de diapositive 2"/>
          <p:cNvSpPr>
            <a:spLocks noGrp="1"/>
          </p:cNvSpPr>
          <p:nvPr>
            <p:ph type="sldNum" sz="quarter" idx="12"/>
          </p:nvPr>
        </p:nvSpPr>
        <p:spPr/>
        <p:txBody>
          <a:bodyPr/>
          <a:lstStyle/>
          <a:p>
            <a:fld id="{E00CEF6C-4C03-4B9C-9FCF-77E962022359}" type="slidenum">
              <a:rPr lang="fr-FR" smtClean="0"/>
              <a:t>7</a:t>
            </a:fld>
            <a:endParaRPr lang="fr-FR" dirty="0"/>
          </a:p>
        </p:txBody>
      </p:sp>
      <p:sp>
        <p:nvSpPr>
          <p:cNvPr id="34" name="Chevron 33"/>
          <p:cNvSpPr/>
          <p:nvPr/>
        </p:nvSpPr>
        <p:spPr>
          <a:xfrm>
            <a:off x="9943932" y="1192120"/>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940984" y="121488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sp>
        <p:nvSpPr>
          <p:cNvPr id="9" name="Rectangle 8">
            <a:extLst>
              <a:ext uri="{FF2B5EF4-FFF2-40B4-BE49-F238E27FC236}">
                <a16:creationId xmlns:a16="http://schemas.microsoft.com/office/drawing/2014/main" id="{EE44AC48-C44C-4EEA-A067-640A0C892BB1}"/>
              </a:ext>
            </a:extLst>
          </p:cNvPr>
          <p:cNvSpPr/>
          <p:nvPr/>
        </p:nvSpPr>
        <p:spPr>
          <a:xfrm>
            <a:off x="566592" y="2956183"/>
            <a:ext cx="4017568" cy="923330"/>
          </a:xfrm>
          <a:prstGeom prst="rect">
            <a:avLst/>
          </a:prstGeom>
        </p:spPr>
        <p:txBody>
          <a:bodyPr wrap="square">
            <a:spAutoFit/>
          </a:bodyPr>
          <a:lstStyle/>
          <a:p>
            <a:pPr algn="just"/>
            <a:r>
              <a:rPr lang="fr-FR" dirty="0">
                <a:latin typeface="Times New Roman" panose="02020603050405020304" pitchFamily="18" charset="0"/>
                <a:cs typeface="Times New Roman" panose="02020603050405020304" pitchFamily="18" charset="0"/>
              </a:rPr>
              <a:t>Méthode </a:t>
            </a:r>
            <a:r>
              <a:rPr lang="fr-FR" b="1" dirty="0">
                <a:latin typeface="Times New Roman" panose="02020603050405020304" pitchFamily="18" charset="0"/>
                <a:cs typeface="Times New Roman" panose="02020603050405020304" pitchFamily="18" charset="0"/>
              </a:rPr>
              <a:t>SCRUM </a:t>
            </a:r>
          </a:p>
          <a:p>
            <a:pPr algn="just"/>
            <a:r>
              <a:rPr lang="fr-FR" dirty="0">
                <a:latin typeface="Times New Roman" panose="02020603050405020304" pitchFamily="18" charset="0"/>
                <a:cs typeface="Times New Roman" panose="02020603050405020304" pitchFamily="18" charset="0"/>
              </a:rPr>
              <a:t>Cette méthode comprend plusieurs étapes clés comme le montre la figure :</a:t>
            </a:r>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pic>
        <p:nvPicPr>
          <p:cNvPr id="12" name="Image 11">
            <a:extLst>
              <a:ext uri="{FF2B5EF4-FFF2-40B4-BE49-F238E27FC236}">
                <a16:creationId xmlns:a16="http://schemas.microsoft.com/office/drawing/2014/main" id="{06498483-F08D-440F-B494-6450A21CD80A}"/>
              </a:ext>
            </a:extLst>
          </p:cNvPr>
          <p:cNvPicPr>
            <a:picLocks noChangeAspect="1"/>
          </p:cNvPicPr>
          <p:nvPr/>
        </p:nvPicPr>
        <p:blipFill rotWithShape="1">
          <a:blip r:embed="rId3"/>
          <a:srcRect t="13878" r="9038" b="8523"/>
          <a:stretch/>
        </p:blipFill>
        <p:spPr>
          <a:xfrm>
            <a:off x="3375891" y="4346344"/>
            <a:ext cx="2527367" cy="1460645"/>
          </a:xfrm>
          <a:prstGeom prst="rect">
            <a:avLst/>
          </a:prstGeom>
        </p:spPr>
      </p:pic>
      <p:pic>
        <p:nvPicPr>
          <p:cNvPr id="31" name="Image 30">
            <a:extLst>
              <a:ext uri="{FF2B5EF4-FFF2-40B4-BE49-F238E27FC236}">
                <a16:creationId xmlns:a16="http://schemas.microsoft.com/office/drawing/2014/main" id="{8B95F13F-79BD-40E4-BC81-95F8030A819D}"/>
              </a:ext>
            </a:extLst>
          </p:cNvPr>
          <p:cNvPicPr/>
          <p:nvPr/>
        </p:nvPicPr>
        <p:blipFill>
          <a:blip r:embed="rId4">
            <a:extLst>
              <a:ext uri="{28A0092B-C50C-407E-A947-70E740481C1C}">
                <a14:useLocalDpi xmlns:a14="http://schemas.microsoft.com/office/drawing/2010/main" val="0"/>
              </a:ext>
            </a:extLst>
          </a:blip>
          <a:stretch>
            <a:fillRect/>
          </a:stretch>
        </p:blipFill>
        <p:spPr>
          <a:xfrm>
            <a:off x="5035678" y="2312895"/>
            <a:ext cx="6487678" cy="2810280"/>
          </a:xfrm>
          <a:prstGeom prst="rect">
            <a:avLst/>
          </a:prstGeom>
        </p:spPr>
      </p:pic>
      <p:sp>
        <p:nvSpPr>
          <p:cNvPr id="33" name="ZoneTexte 96">
            <a:extLst>
              <a:ext uri="{FF2B5EF4-FFF2-40B4-BE49-F238E27FC236}">
                <a16:creationId xmlns:a16="http://schemas.microsoft.com/office/drawing/2014/main" id="{5C353CE4-CBD6-45FA-9F9D-90279AD189F8}"/>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37" name="ZoneTexte 34">
            <a:extLst>
              <a:ext uri="{FF2B5EF4-FFF2-40B4-BE49-F238E27FC236}">
                <a16:creationId xmlns:a16="http://schemas.microsoft.com/office/drawing/2014/main" id="{E97B3643-3108-43E5-A987-6F842D784826}"/>
              </a:ext>
            </a:extLst>
          </p:cNvPr>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38" name="ZoneTexte 36">
            <a:extLst>
              <a:ext uri="{FF2B5EF4-FFF2-40B4-BE49-F238E27FC236}">
                <a16:creationId xmlns:a16="http://schemas.microsoft.com/office/drawing/2014/main" id="{B3CA8AF4-05AA-47EC-A19E-47D0B9343260}"/>
              </a:ext>
            </a:extLst>
          </p:cNvPr>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39" name="ZoneTexte 42">
            <a:extLst>
              <a:ext uri="{FF2B5EF4-FFF2-40B4-BE49-F238E27FC236}">
                <a16:creationId xmlns:a16="http://schemas.microsoft.com/office/drawing/2014/main" id="{88E60B92-B3D2-46B9-BD0D-0B51850620AD}"/>
              </a:ext>
            </a:extLst>
          </p:cNvPr>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40" name="ZoneTexte 43">
            <a:extLst>
              <a:ext uri="{FF2B5EF4-FFF2-40B4-BE49-F238E27FC236}">
                <a16:creationId xmlns:a16="http://schemas.microsoft.com/office/drawing/2014/main" id="{AD7ABFD7-7337-415E-B49B-21312FE0049E}"/>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41" name="Freeform 69" descr="&lt;LOGICA_QUOTE_LEFT&gt;">
            <a:extLst>
              <a:ext uri="{FF2B5EF4-FFF2-40B4-BE49-F238E27FC236}">
                <a16:creationId xmlns:a16="http://schemas.microsoft.com/office/drawing/2014/main" id="{AE86FCA2-3DBB-410D-8BD2-7E655EA5D7BB}"/>
              </a:ext>
            </a:extLst>
          </p:cNvPr>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2" name="Freeform 70" descr="&lt;LOGICA_QUOTE_RIGHT&gt;">
            <a:extLst>
              <a:ext uri="{FF2B5EF4-FFF2-40B4-BE49-F238E27FC236}">
                <a16:creationId xmlns:a16="http://schemas.microsoft.com/office/drawing/2014/main" id="{FDFBD5D8-4BFA-4514-A349-4E70E015CAFF}"/>
              </a:ext>
            </a:extLst>
          </p:cNvPr>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cxnSp>
        <p:nvCxnSpPr>
          <p:cNvPr id="43" name="Connecteur droit 42">
            <a:extLst>
              <a:ext uri="{FF2B5EF4-FFF2-40B4-BE49-F238E27FC236}">
                <a16:creationId xmlns:a16="http://schemas.microsoft.com/office/drawing/2014/main" id="{A26A3C64-A09F-4031-8FDA-82AA866A6313}"/>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30857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 calcmode="lin" valueType="num">
                                      <p:cBhvr>
                                        <p:cTn id="10" dur="1000" fill="hold"/>
                                        <p:tgtEl>
                                          <p:spTgt spid="41"/>
                                        </p:tgtEl>
                                        <p:attrNameLst>
                                          <p:attrName>ppt_w</p:attrName>
                                        </p:attrNameLst>
                                      </p:cBhvr>
                                      <p:tavLst>
                                        <p:tav tm="0">
                                          <p:val>
                                            <p:fltVal val="0"/>
                                          </p:val>
                                        </p:tav>
                                        <p:tav tm="100000">
                                          <p:val>
                                            <p:strVal val="#ppt_w"/>
                                          </p:val>
                                        </p:tav>
                                      </p:tavLst>
                                    </p:anim>
                                    <p:anim calcmode="lin" valueType="num">
                                      <p:cBhvr>
                                        <p:cTn id="11" dur="1000" fill="hold"/>
                                        <p:tgtEl>
                                          <p:spTgt spid="41"/>
                                        </p:tgtEl>
                                        <p:attrNameLst>
                                          <p:attrName>ppt_h</p:attrName>
                                        </p:attrNameLst>
                                      </p:cBhvr>
                                      <p:tavLst>
                                        <p:tav tm="0">
                                          <p:val>
                                            <p:fltVal val="0"/>
                                          </p:val>
                                        </p:tav>
                                        <p:tav tm="100000">
                                          <p:val>
                                            <p:strVal val="#ppt_h"/>
                                          </p:val>
                                        </p:tav>
                                      </p:tavLst>
                                    </p:anim>
                                    <p:anim calcmode="lin" valueType="num">
                                      <p:cBhvr>
                                        <p:cTn id="12" dur="1000" fill="hold"/>
                                        <p:tgtEl>
                                          <p:spTgt spid="41"/>
                                        </p:tgtEl>
                                        <p:attrNameLst>
                                          <p:attrName>style.rotation</p:attrName>
                                        </p:attrNameLst>
                                      </p:cBhvr>
                                      <p:tavLst>
                                        <p:tav tm="0">
                                          <p:val>
                                            <p:fltVal val="90"/>
                                          </p:val>
                                        </p:tav>
                                        <p:tav tm="100000">
                                          <p:val>
                                            <p:fltVal val="0"/>
                                          </p:val>
                                        </p:tav>
                                      </p:tavLst>
                                    </p:anim>
                                    <p:animEffect transition="in" filter="fade">
                                      <p:cBhvr>
                                        <p:cTn id="13" dur="1000"/>
                                        <p:tgtEl>
                                          <p:spTgt spid="41"/>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42"/>
                                        </p:tgtEl>
                                        <p:attrNameLst>
                                          <p:attrName>style.visibility</p:attrName>
                                        </p:attrNameLst>
                                      </p:cBhvr>
                                      <p:to>
                                        <p:strVal val="visible"/>
                                      </p:to>
                                    </p:set>
                                    <p:anim calcmode="lin" valueType="num">
                                      <p:cBhvr>
                                        <p:cTn id="16" dur="1000" fill="hold"/>
                                        <p:tgtEl>
                                          <p:spTgt spid="42"/>
                                        </p:tgtEl>
                                        <p:attrNameLst>
                                          <p:attrName>ppt_w</p:attrName>
                                        </p:attrNameLst>
                                      </p:cBhvr>
                                      <p:tavLst>
                                        <p:tav tm="0">
                                          <p:val>
                                            <p:fltVal val="0"/>
                                          </p:val>
                                        </p:tav>
                                        <p:tav tm="100000">
                                          <p:val>
                                            <p:strVal val="#ppt_w"/>
                                          </p:val>
                                        </p:tav>
                                      </p:tavLst>
                                    </p:anim>
                                    <p:anim calcmode="lin" valueType="num">
                                      <p:cBhvr>
                                        <p:cTn id="17" dur="1000" fill="hold"/>
                                        <p:tgtEl>
                                          <p:spTgt spid="42"/>
                                        </p:tgtEl>
                                        <p:attrNameLst>
                                          <p:attrName>ppt_h</p:attrName>
                                        </p:attrNameLst>
                                      </p:cBhvr>
                                      <p:tavLst>
                                        <p:tav tm="0">
                                          <p:val>
                                            <p:fltVal val="0"/>
                                          </p:val>
                                        </p:tav>
                                        <p:tav tm="100000">
                                          <p:val>
                                            <p:strVal val="#ppt_h"/>
                                          </p:val>
                                        </p:tav>
                                      </p:tavLst>
                                    </p:anim>
                                    <p:anim calcmode="lin" valueType="num">
                                      <p:cBhvr>
                                        <p:cTn id="18" dur="1000" fill="hold"/>
                                        <p:tgtEl>
                                          <p:spTgt spid="42"/>
                                        </p:tgtEl>
                                        <p:attrNameLst>
                                          <p:attrName>style.rotation</p:attrName>
                                        </p:attrNameLst>
                                      </p:cBhvr>
                                      <p:tavLst>
                                        <p:tav tm="0">
                                          <p:val>
                                            <p:fltVal val="90"/>
                                          </p:val>
                                        </p:tav>
                                        <p:tav tm="100000">
                                          <p:val>
                                            <p:fltVal val="0"/>
                                          </p:val>
                                        </p:tav>
                                      </p:tavLst>
                                    </p:anim>
                                    <p:animEffect transition="in" filter="fade">
                                      <p:cBhvr>
                                        <p:cTn id="19"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1" grpId="0" animBg="1"/>
      <p:bldP spid="4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71940" y="764499"/>
            <a:ext cx="2135824"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Introduction</a:t>
            </a:r>
            <a:endParaRPr lang="en-US" sz="1400" dirty="0">
              <a:solidFill>
                <a:srgbClr val="767171"/>
              </a:solidFill>
              <a:latin typeface="Century Gothic" panose="020B0502020202020204" pitchFamily="34" charset="0"/>
            </a:endParaRP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7277634" y="1254325"/>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9584236" y="803479"/>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Exigences</a:t>
            </a:r>
            <a:endParaRPr lang="en-US" sz="1400" dirty="0">
              <a:solidFill>
                <a:schemeClr val="bg2">
                  <a:lumMod val="50000"/>
                </a:schemeClr>
              </a:solidFill>
              <a:latin typeface="Century Gothic" panose="020B0502020202020204" pitchFamily="34" charset="0"/>
            </a:endParaRPr>
          </a:p>
        </p:txBody>
      </p:sp>
      <p:sp>
        <p:nvSpPr>
          <p:cNvPr id="29" name="TextBox 9"/>
          <p:cNvSpPr txBox="1"/>
          <p:nvPr/>
        </p:nvSpPr>
        <p:spPr>
          <a:xfrm>
            <a:off x="6808590" y="829888"/>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Démarche du projet</a:t>
            </a:r>
            <a:endParaRPr lang="en-US" sz="1400" b="1" dirty="0">
              <a:latin typeface="Century Gothic" panose="020B0502020202020204" pitchFamily="34" charset="0"/>
            </a:endParaRPr>
          </a:p>
        </p:txBody>
      </p:sp>
      <p:sp>
        <p:nvSpPr>
          <p:cNvPr id="3" name="Espace réservé du numéro de diapositive 2"/>
          <p:cNvSpPr>
            <a:spLocks noGrp="1"/>
          </p:cNvSpPr>
          <p:nvPr>
            <p:ph type="sldNum" sz="quarter" idx="12"/>
          </p:nvPr>
        </p:nvSpPr>
        <p:spPr/>
        <p:txBody>
          <a:bodyPr/>
          <a:lstStyle/>
          <a:p>
            <a:fld id="{E00CEF6C-4C03-4B9C-9FCF-77E962022359}" type="slidenum">
              <a:rPr lang="fr-FR" smtClean="0"/>
              <a:t>8</a:t>
            </a:fld>
            <a:endParaRPr lang="fr-FR" dirty="0"/>
          </a:p>
        </p:txBody>
      </p:sp>
      <p:sp>
        <p:nvSpPr>
          <p:cNvPr id="34" name="Chevron 33"/>
          <p:cNvSpPr/>
          <p:nvPr/>
        </p:nvSpPr>
        <p:spPr>
          <a:xfrm>
            <a:off x="10053280" y="1205199"/>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940984" y="121488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sp>
        <p:nvSpPr>
          <p:cNvPr id="10" name="Rectangle 3">
            <a:extLst>
              <a:ext uri="{FF2B5EF4-FFF2-40B4-BE49-F238E27FC236}">
                <a16:creationId xmlns:a16="http://schemas.microsoft.com/office/drawing/2014/main" id="{5D370851-4904-4DA6-81B1-7711077633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1" name="Rectangle 4">
            <a:extLst>
              <a:ext uri="{FF2B5EF4-FFF2-40B4-BE49-F238E27FC236}">
                <a16:creationId xmlns:a16="http://schemas.microsoft.com/office/drawing/2014/main" id="{030A0C06-B6A4-49BC-BF8B-2E47AAB7E2BB}"/>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
        <p:nvSpPr>
          <p:cNvPr id="13" name="Rectangle 12">
            <a:extLst>
              <a:ext uri="{FF2B5EF4-FFF2-40B4-BE49-F238E27FC236}">
                <a16:creationId xmlns:a16="http://schemas.microsoft.com/office/drawing/2014/main" id="{E1BE7928-1728-484C-B494-7BA92141DE6E}"/>
              </a:ext>
            </a:extLst>
          </p:cNvPr>
          <p:cNvSpPr/>
          <p:nvPr/>
        </p:nvSpPr>
        <p:spPr>
          <a:xfrm>
            <a:off x="244572" y="1489337"/>
            <a:ext cx="11066608" cy="369332"/>
          </a:xfrm>
          <a:prstGeom prst="rect">
            <a:avLst/>
          </a:prstGeom>
        </p:spPr>
        <p:txBody>
          <a:bodyPr wrap="square">
            <a:spAutoFit/>
          </a:bodyPr>
          <a:lstStyle/>
          <a:p>
            <a:pPr marL="285750" indent="-285750">
              <a:buFont typeface="Wingdings" panose="05000000000000000000" pitchFamily="2" charset="2"/>
              <a:buChar char="q"/>
            </a:pPr>
            <a:r>
              <a:rPr lang="fr-FR" dirty="0">
                <a:latin typeface="Times New Roman" panose="02020603050405020304" pitchFamily="18" charset="0"/>
                <a:cs typeface="Times New Roman" panose="02020603050405020304" pitchFamily="18" charset="0"/>
              </a:rPr>
              <a:t>Diagramme de Gantt créé pour modéliser la planification des tâches nécessaires à l'achèvement du projet</a:t>
            </a:r>
          </a:p>
        </p:txBody>
      </p:sp>
      <p:sp>
        <p:nvSpPr>
          <p:cNvPr id="28" name="ZoneTexte 96">
            <a:extLst>
              <a:ext uri="{FF2B5EF4-FFF2-40B4-BE49-F238E27FC236}">
                <a16:creationId xmlns:a16="http://schemas.microsoft.com/office/drawing/2014/main" id="{7CA49E6C-8294-4BF1-A425-002FEB8DF760}"/>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31" name="ZoneTexte 34">
            <a:extLst>
              <a:ext uri="{FF2B5EF4-FFF2-40B4-BE49-F238E27FC236}">
                <a16:creationId xmlns:a16="http://schemas.microsoft.com/office/drawing/2014/main" id="{A9C8A6FD-A780-4138-9519-969D1D28DEF2}"/>
              </a:ext>
            </a:extLst>
          </p:cNvPr>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33" name="ZoneTexte 36">
            <a:extLst>
              <a:ext uri="{FF2B5EF4-FFF2-40B4-BE49-F238E27FC236}">
                <a16:creationId xmlns:a16="http://schemas.microsoft.com/office/drawing/2014/main" id="{59F61D56-27E6-4E20-9463-9C9CC9D790EC}"/>
              </a:ext>
            </a:extLst>
          </p:cNvPr>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37" name="ZoneTexte 42">
            <a:extLst>
              <a:ext uri="{FF2B5EF4-FFF2-40B4-BE49-F238E27FC236}">
                <a16:creationId xmlns:a16="http://schemas.microsoft.com/office/drawing/2014/main" id="{78F5F4F2-25A7-4EF0-A548-B3C4923052EA}"/>
              </a:ext>
            </a:extLst>
          </p:cNvPr>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38" name="ZoneTexte 43">
            <a:extLst>
              <a:ext uri="{FF2B5EF4-FFF2-40B4-BE49-F238E27FC236}">
                <a16:creationId xmlns:a16="http://schemas.microsoft.com/office/drawing/2014/main" id="{7EC528AD-FB6C-4208-B9AD-3CBEA8E8CB28}"/>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39" name="Freeform 69" descr="&lt;LOGICA_QUOTE_LEFT&gt;">
            <a:extLst>
              <a:ext uri="{FF2B5EF4-FFF2-40B4-BE49-F238E27FC236}">
                <a16:creationId xmlns:a16="http://schemas.microsoft.com/office/drawing/2014/main" id="{E52D214B-A862-470A-9366-64DC39DAD4DE}"/>
              </a:ext>
            </a:extLst>
          </p:cNvPr>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40" name="Freeform 70" descr="&lt;LOGICA_QUOTE_RIGHT&gt;">
            <a:extLst>
              <a:ext uri="{FF2B5EF4-FFF2-40B4-BE49-F238E27FC236}">
                <a16:creationId xmlns:a16="http://schemas.microsoft.com/office/drawing/2014/main" id="{A69FD4C7-5132-4CEC-8170-3F9C45D3492C}"/>
              </a:ext>
            </a:extLst>
          </p:cNvPr>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cxnSp>
        <p:nvCxnSpPr>
          <p:cNvPr id="41" name="Connecteur droit 40">
            <a:extLst>
              <a:ext uri="{FF2B5EF4-FFF2-40B4-BE49-F238E27FC236}">
                <a16:creationId xmlns:a16="http://schemas.microsoft.com/office/drawing/2014/main" id="{7BD80DFD-5D46-4D1E-BCB2-1F69D1FA52DD}"/>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pic>
        <p:nvPicPr>
          <p:cNvPr id="2" name="Image 1">
            <a:extLst>
              <a:ext uri="{FF2B5EF4-FFF2-40B4-BE49-F238E27FC236}">
                <a16:creationId xmlns:a16="http://schemas.microsoft.com/office/drawing/2014/main" id="{1BBFFC4B-49EB-BD04-73B4-4074C35DF9B6}"/>
              </a:ext>
            </a:extLst>
          </p:cNvPr>
          <p:cNvPicPr>
            <a:picLocks noChangeAspect="1"/>
          </p:cNvPicPr>
          <p:nvPr/>
        </p:nvPicPr>
        <p:blipFill>
          <a:blip r:embed="rId3"/>
          <a:stretch>
            <a:fillRect/>
          </a:stretch>
        </p:blipFill>
        <p:spPr>
          <a:xfrm>
            <a:off x="5035678" y="2038955"/>
            <a:ext cx="7169163" cy="4250031"/>
          </a:xfrm>
          <a:prstGeom prst="rect">
            <a:avLst/>
          </a:prstGeom>
        </p:spPr>
      </p:pic>
      <p:pic>
        <p:nvPicPr>
          <p:cNvPr id="4" name="Image 3">
            <a:extLst>
              <a:ext uri="{FF2B5EF4-FFF2-40B4-BE49-F238E27FC236}">
                <a16:creationId xmlns:a16="http://schemas.microsoft.com/office/drawing/2014/main" id="{940134BA-57BD-E423-C38E-39322BEEBEF3}"/>
              </a:ext>
            </a:extLst>
          </p:cNvPr>
          <p:cNvPicPr>
            <a:picLocks noChangeAspect="1"/>
          </p:cNvPicPr>
          <p:nvPr/>
        </p:nvPicPr>
        <p:blipFill>
          <a:blip r:embed="rId4"/>
          <a:stretch>
            <a:fillRect/>
          </a:stretch>
        </p:blipFill>
        <p:spPr>
          <a:xfrm>
            <a:off x="117271" y="1886555"/>
            <a:ext cx="5067471" cy="4360433"/>
          </a:xfrm>
          <a:prstGeom prst="rect">
            <a:avLst/>
          </a:prstGeom>
        </p:spPr>
      </p:pic>
    </p:spTree>
    <p:extLst>
      <p:ext uri="{BB962C8B-B14F-4D97-AF65-F5344CB8AC3E}">
        <p14:creationId xmlns:p14="http://schemas.microsoft.com/office/powerpoint/2010/main" val="3959609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1000" fill="hold"/>
                                        <p:tgtEl>
                                          <p:spTgt spid="39"/>
                                        </p:tgtEl>
                                        <p:attrNameLst>
                                          <p:attrName>ppt_w</p:attrName>
                                        </p:attrNameLst>
                                      </p:cBhvr>
                                      <p:tavLst>
                                        <p:tav tm="0">
                                          <p:val>
                                            <p:fltVal val="0"/>
                                          </p:val>
                                        </p:tav>
                                        <p:tav tm="100000">
                                          <p:val>
                                            <p:strVal val="#ppt_w"/>
                                          </p:val>
                                        </p:tav>
                                      </p:tavLst>
                                    </p:anim>
                                    <p:anim calcmode="lin" valueType="num">
                                      <p:cBhvr>
                                        <p:cTn id="11" dur="1000" fill="hold"/>
                                        <p:tgtEl>
                                          <p:spTgt spid="39"/>
                                        </p:tgtEl>
                                        <p:attrNameLst>
                                          <p:attrName>ppt_h</p:attrName>
                                        </p:attrNameLst>
                                      </p:cBhvr>
                                      <p:tavLst>
                                        <p:tav tm="0">
                                          <p:val>
                                            <p:fltVal val="0"/>
                                          </p:val>
                                        </p:tav>
                                        <p:tav tm="100000">
                                          <p:val>
                                            <p:strVal val="#ppt_h"/>
                                          </p:val>
                                        </p:tav>
                                      </p:tavLst>
                                    </p:anim>
                                    <p:anim calcmode="lin" valueType="num">
                                      <p:cBhvr>
                                        <p:cTn id="12" dur="1000" fill="hold"/>
                                        <p:tgtEl>
                                          <p:spTgt spid="39"/>
                                        </p:tgtEl>
                                        <p:attrNameLst>
                                          <p:attrName>style.rotation</p:attrName>
                                        </p:attrNameLst>
                                      </p:cBhvr>
                                      <p:tavLst>
                                        <p:tav tm="0">
                                          <p:val>
                                            <p:fltVal val="90"/>
                                          </p:val>
                                        </p:tav>
                                        <p:tav tm="100000">
                                          <p:val>
                                            <p:fltVal val="0"/>
                                          </p:val>
                                        </p:tav>
                                      </p:tavLst>
                                    </p:anim>
                                    <p:animEffect transition="in" filter="fade">
                                      <p:cBhvr>
                                        <p:cTn id="13" dur="1000"/>
                                        <p:tgtEl>
                                          <p:spTgt spid="39"/>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40"/>
                                        </p:tgtEl>
                                        <p:attrNameLst>
                                          <p:attrName>style.visibility</p:attrName>
                                        </p:attrNameLst>
                                      </p:cBhvr>
                                      <p:to>
                                        <p:strVal val="visible"/>
                                      </p:to>
                                    </p:set>
                                    <p:anim calcmode="lin" valueType="num">
                                      <p:cBhvr>
                                        <p:cTn id="16" dur="1000" fill="hold"/>
                                        <p:tgtEl>
                                          <p:spTgt spid="40"/>
                                        </p:tgtEl>
                                        <p:attrNameLst>
                                          <p:attrName>ppt_w</p:attrName>
                                        </p:attrNameLst>
                                      </p:cBhvr>
                                      <p:tavLst>
                                        <p:tav tm="0">
                                          <p:val>
                                            <p:fltVal val="0"/>
                                          </p:val>
                                        </p:tav>
                                        <p:tav tm="100000">
                                          <p:val>
                                            <p:strVal val="#ppt_w"/>
                                          </p:val>
                                        </p:tav>
                                      </p:tavLst>
                                    </p:anim>
                                    <p:anim calcmode="lin" valueType="num">
                                      <p:cBhvr>
                                        <p:cTn id="17" dur="1000" fill="hold"/>
                                        <p:tgtEl>
                                          <p:spTgt spid="40"/>
                                        </p:tgtEl>
                                        <p:attrNameLst>
                                          <p:attrName>ppt_h</p:attrName>
                                        </p:attrNameLst>
                                      </p:cBhvr>
                                      <p:tavLst>
                                        <p:tav tm="0">
                                          <p:val>
                                            <p:fltVal val="0"/>
                                          </p:val>
                                        </p:tav>
                                        <p:tav tm="100000">
                                          <p:val>
                                            <p:strVal val="#ppt_h"/>
                                          </p:val>
                                        </p:tav>
                                      </p:tavLst>
                                    </p:anim>
                                    <p:anim calcmode="lin" valueType="num">
                                      <p:cBhvr>
                                        <p:cTn id="18" dur="1000" fill="hold"/>
                                        <p:tgtEl>
                                          <p:spTgt spid="40"/>
                                        </p:tgtEl>
                                        <p:attrNameLst>
                                          <p:attrName>style.rotation</p:attrName>
                                        </p:attrNameLst>
                                      </p:cBhvr>
                                      <p:tavLst>
                                        <p:tav tm="0">
                                          <p:val>
                                            <p:fltVal val="90"/>
                                          </p:val>
                                        </p:tav>
                                        <p:tav tm="100000">
                                          <p:val>
                                            <p:fltVal val="0"/>
                                          </p:val>
                                        </p:tav>
                                      </p:tavLst>
                                    </p:anim>
                                    <p:animEffect transition="in" filter="fade">
                                      <p:cBhvr>
                                        <p:cTn id="19"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9" grpId="0" animBg="1"/>
      <p:bldP spid="4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9"/>
          <p:cNvSpPr txBox="1"/>
          <p:nvPr/>
        </p:nvSpPr>
        <p:spPr>
          <a:xfrm>
            <a:off x="471940" y="764499"/>
            <a:ext cx="2135824" cy="400110"/>
          </a:xfrm>
          <a:prstGeom prst="rect">
            <a:avLst/>
          </a:prstGeom>
          <a:noFill/>
          <a:ln>
            <a:noFill/>
          </a:ln>
        </p:spPr>
        <p:txBody>
          <a:bodyPr wrap="square" rtlCol="0">
            <a:spAutoFit/>
          </a:bodyPr>
          <a:lstStyle/>
          <a:p>
            <a:pPr algn="ctr"/>
            <a:r>
              <a:rPr lang="fr-FR" sz="2000" dirty="0">
                <a:solidFill>
                  <a:srgbClr val="767171"/>
                </a:solidFill>
                <a:latin typeface="Agency FB" pitchFamily="34" charset="0"/>
                <a:ea typeface="+mj-ea"/>
                <a:cs typeface="+mj-cs"/>
              </a:rPr>
              <a:t>Introduction</a:t>
            </a:r>
            <a:endParaRPr lang="en-US" sz="1400" dirty="0">
              <a:solidFill>
                <a:srgbClr val="767171"/>
              </a:solidFill>
              <a:latin typeface="Century Gothic" panose="020B0502020202020204" pitchFamily="34" charset="0"/>
            </a:endParaRPr>
          </a:p>
        </p:txBody>
      </p:sp>
      <p:sp>
        <p:nvSpPr>
          <p:cNvPr id="19" name="Chevron 18"/>
          <p:cNvSpPr/>
          <p:nvPr/>
        </p:nvSpPr>
        <p:spPr>
          <a:xfrm>
            <a:off x="2858900" y="123456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22" name="TextBox 9"/>
          <p:cNvSpPr txBox="1"/>
          <p:nvPr/>
        </p:nvSpPr>
        <p:spPr>
          <a:xfrm>
            <a:off x="2389856" y="790973"/>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Problématique</a:t>
            </a:r>
            <a:endParaRPr lang="en-US" sz="1400" dirty="0">
              <a:latin typeface="Century Gothic" panose="020B0502020202020204" pitchFamily="34" charset="0"/>
            </a:endParaRPr>
          </a:p>
        </p:txBody>
      </p:sp>
      <p:sp>
        <p:nvSpPr>
          <p:cNvPr id="26" name="Chevron 25"/>
          <p:cNvSpPr/>
          <p:nvPr/>
        </p:nvSpPr>
        <p:spPr>
          <a:xfrm>
            <a:off x="9802144" y="1266938"/>
            <a:ext cx="1197736" cy="90821"/>
          </a:xfrm>
          <a:prstGeom prst="chevron">
            <a:avLst/>
          </a:prstGeom>
          <a:solidFill>
            <a:srgbClr val="00B050"/>
          </a:solidFill>
          <a:ln>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0D73F5"/>
              </a:solidFill>
              <a:effectLst>
                <a:outerShdw blurRad="63500" dir="3600000" algn="tl" rotWithShape="0">
                  <a:srgbClr val="000000">
                    <a:alpha val="70000"/>
                  </a:srgbClr>
                </a:outerShdw>
              </a:effectLst>
              <a:latin typeface="Century Gothic" pitchFamily="34" charset="0"/>
            </a:endParaRPr>
          </a:p>
        </p:txBody>
      </p:sp>
      <p:sp>
        <p:nvSpPr>
          <p:cNvPr id="27" name="TextBox 9"/>
          <p:cNvSpPr txBox="1"/>
          <p:nvPr/>
        </p:nvSpPr>
        <p:spPr>
          <a:xfrm>
            <a:off x="9333100" y="821114"/>
            <a:ext cx="2135824" cy="400110"/>
          </a:xfrm>
          <a:prstGeom prst="rect">
            <a:avLst/>
          </a:prstGeom>
          <a:noFill/>
          <a:ln>
            <a:noFill/>
          </a:ln>
        </p:spPr>
        <p:txBody>
          <a:bodyPr wrap="square" rtlCol="0">
            <a:spAutoFit/>
          </a:bodyPr>
          <a:lstStyle/>
          <a:p>
            <a:pPr algn="ctr"/>
            <a:r>
              <a:rPr lang="fr-FR" sz="2000" b="1" dirty="0">
                <a:latin typeface="Agency FB" pitchFamily="34" charset="0"/>
                <a:ea typeface="+mj-ea"/>
                <a:cs typeface="+mj-cs"/>
              </a:rPr>
              <a:t>Exigences</a:t>
            </a:r>
            <a:endParaRPr lang="en-US" sz="1400" b="1" dirty="0">
              <a:latin typeface="Century Gothic" panose="020B0502020202020204" pitchFamily="34" charset="0"/>
            </a:endParaRPr>
          </a:p>
        </p:txBody>
      </p:sp>
      <p:sp>
        <p:nvSpPr>
          <p:cNvPr id="29" name="TextBox 9"/>
          <p:cNvSpPr txBox="1"/>
          <p:nvPr/>
        </p:nvSpPr>
        <p:spPr>
          <a:xfrm>
            <a:off x="6790062" y="806528"/>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Démarche du projet</a:t>
            </a:r>
            <a:endParaRPr lang="en-US" sz="1400" dirty="0">
              <a:latin typeface="Century Gothic" panose="020B0502020202020204" pitchFamily="34" charset="0"/>
            </a:endParaRPr>
          </a:p>
        </p:txBody>
      </p:sp>
      <p:sp>
        <p:nvSpPr>
          <p:cNvPr id="3" name="Espace réservé du numéro de diapositive 2"/>
          <p:cNvSpPr>
            <a:spLocks noGrp="1"/>
          </p:cNvSpPr>
          <p:nvPr>
            <p:ph type="sldNum" sz="quarter" idx="12"/>
          </p:nvPr>
        </p:nvSpPr>
        <p:spPr/>
        <p:txBody>
          <a:bodyPr/>
          <a:lstStyle/>
          <a:p>
            <a:fld id="{E00CEF6C-4C03-4B9C-9FCF-77E962022359}" type="slidenum">
              <a:rPr lang="fr-FR" smtClean="0"/>
              <a:t>9</a:t>
            </a:fld>
            <a:endParaRPr lang="fr-FR" dirty="0"/>
          </a:p>
        </p:txBody>
      </p:sp>
      <p:sp>
        <p:nvSpPr>
          <p:cNvPr id="34" name="Chevron 33"/>
          <p:cNvSpPr/>
          <p:nvPr/>
        </p:nvSpPr>
        <p:spPr>
          <a:xfrm>
            <a:off x="7305086" y="1286174"/>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5" name="Chevron 34"/>
          <p:cNvSpPr/>
          <p:nvPr/>
        </p:nvSpPr>
        <p:spPr>
          <a:xfrm>
            <a:off x="940984" y="1214885"/>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6" name="Chevron 35"/>
          <p:cNvSpPr/>
          <p:nvPr/>
        </p:nvSpPr>
        <p:spPr>
          <a:xfrm>
            <a:off x="5035678" y="1233443"/>
            <a:ext cx="1197736" cy="90821"/>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entury Gothic" pitchFamily="34" charset="0"/>
            </a:endParaRPr>
          </a:p>
        </p:txBody>
      </p:sp>
      <p:sp>
        <p:nvSpPr>
          <p:cNvPr id="30" name="TextBox 9">
            <a:extLst>
              <a:ext uri="{FF2B5EF4-FFF2-40B4-BE49-F238E27FC236}">
                <a16:creationId xmlns:a16="http://schemas.microsoft.com/office/drawing/2014/main" id="{16B0DE17-3C96-4F1F-BD7D-B80443CC9629}"/>
              </a:ext>
            </a:extLst>
          </p:cNvPr>
          <p:cNvSpPr txBox="1"/>
          <p:nvPr/>
        </p:nvSpPr>
        <p:spPr>
          <a:xfrm>
            <a:off x="4584160" y="771380"/>
            <a:ext cx="2135824" cy="400110"/>
          </a:xfrm>
          <a:prstGeom prst="rect">
            <a:avLst/>
          </a:prstGeom>
          <a:noFill/>
          <a:ln>
            <a:noFill/>
          </a:ln>
        </p:spPr>
        <p:txBody>
          <a:bodyPr wrap="square" rtlCol="0">
            <a:spAutoFit/>
          </a:bodyPr>
          <a:lstStyle/>
          <a:p>
            <a:pPr algn="ctr"/>
            <a:r>
              <a:rPr lang="fr-FR" sz="2000" dirty="0">
                <a:solidFill>
                  <a:schemeClr val="bg2">
                    <a:lumMod val="50000"/>
                  </a:schemeClr>
                </a:solidFill>
                <a:latin typeface="Agency FB" pitchFamily="34" charset="0"/>
                <a:ea typeface="+mj-ea"/>
                <a:cs typeface="+mj-cs"/>
              </a:rPr>
              <a:t>Objectifs </a:t>
            </a:r>
            <a:endParaRPr lang="en-US" sz="1400" dirty="0">
              <a:latin typeface="Century Gothic" panose="020B0502020202020204" pitchFamily="34" charset="0"/>
            </a:endParaRPr>
          </a:p>
        </p:txBody>
      </p:sp>
      <p:graphicFrame>
        <p:nvGraphicFramePr>
          <p:cNvPr id="2" name="Tableau 1">
            <a:extLst>
              <a:ext uri="{FF2B5EF4-FFF2-40B4-BE49-F238E27FC236}">
                <a16:creationId xmlns:a16="http://schemas.microsoft.com/office/drawing/2014/main" id="{7B477B4F-027A-48D8-AFF0-DB0129E6F347}"/>
              </a:ext>
            </a:extLst>
          </p:cNvPr>
          <p:cNvGraphicFramePr>
            <a:graphicFrameLocks noGrp="1"/>
          </p:cNvGraphicFramePr>
          <p:nvPr>
            <p:extLst>
              <p:ext uri="{D42A27DB-BD31-4B8C-83A1-F6EECF244321}">
                <p14:modId xmlns:p14="http://schemas.microsoft.com/office/powerpoint/2010/main" val="2725192078"/>
              </p:ext>
            </p:extLst>
          </p:nvPr>
        </p:nvGraphicFramePr>
        <p:xfrm>
          <a:off x="2105316" y="1654119"/>
          <a:ext cx="8894564" cy="4796227"/>
        </p:xfrm>
        <a:graphic>
          <a:graphicData uri="http://schemas.openxmlformats.org/drawingml/2006/table">
            <a:tbl>
              <a:tblPr firstRow="1" bandRow="1">
                <a:tableStyleId>{5C22544A-7EE6-4342-B048-85BDC9FD1C3A}</a:tableStyleId>
              </a:tblPr>
              <a:tblGrid>
                <a:gridCol w="4447282">
                  <a:extLst>
                    <a:ext uri="{9D8B030D-6E8A-4147-A177-3AD203B41FA5}">
                      <a16:colId xmlns:a16="http://schemas.microsoft.com/office/drawing/2014/main" val="2581858021"/>
                    </a:ext>
                  </a:extLst>
                </a:gridCol>
                <a:gridCol w="4447282">
                  <a:extLst>
                    <a:ext uri="{9D8B030D-6E8A-4147-A177-3AD203B41FA5}">
                      <a16:colId xmlns:a16="http://schemas.microsoft.com/office/drawing/2014/main" val="3331129219"/>
                    </a:ext>
                  </a:extLst>
                </a:gridCol>
              </a:tblGrid>
              <a:tr h="632842">
                <a:tc>
                  <a:txBody>
                    <a:bodyPr/>
                    <a:lstStyle/>
                    <a:p>
                      <a:pPr algn="ctr"/>
                      <a:r>
                        <a:rPr lang="fr-FR" dirty="0"/>
                        <a:t>Analyse d’existant </a:t>
                      </a:r>
                    </a:p>
                  </a:txBody>
                  <a:tcPr/>
                </a:tc>
                <a:tc>
                  <a:txBody>
                    <a:bodyPr/>
                    <a:lstStyle/>
                    <a:p>
                      <a:pPr algn="ctr"/>
                      <a:r>
                        <a:rPr lang="fr-FR"/>
                        <a:t>Analyse des besoins</a:t>
                      </a:r>
                      <a:endParaRPr lang="fr-FR" dirty="0"/>
                    </a:p>
                  </a:txBody>
                  <a:tcPr/>
                </a:tc>
                <a:extLst>
                  <a:ext uri="{0D108BD9-81ED-4DB2-BD59-A6C34878D82A}">
                    <a16:rowId xmlns:a16="http://schemas.microsoft.com/office/drawing/2014/main" val="2676966904"/>
                  </a:ext>
                </a:extLst>
              </a:tr>
              <a:tr h="9088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latin typeface="Times New Roman" panose="02020603050405020304" pitchFamily="18" charset="0"/>
                          <a:cs typeface="Times New Roman" panose="02020603050405020304" pitchFamily="18" charset="0"/>
                        </a:rPr>
                        <a:t>Publication des offres d’immobilier dans les groupes et statuts sur les réseaux sociaux</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latin typeface="Times New Roman" panose="02020603050405020304" pitchFamily="18" charset="0"/>
                          <a:cs typeface="Times New Roman" panose="02020603050405020304" pitchFamily="18" charset="0"/>
                        </a:rPr>
                        <a:t>Développement d’une plateforme intuitive et optimale</a:t>
                      </a:r>
                    </a:p>
                    <a:p>
                      <a:pPr algn="ctr"/>
                      <a:endParaRPr lang="fr-F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95870377"/>
                  </a:ext>
                </a:extLst>
              </a:tr>
              <a:tr h="560848">
                <a:tc>
                  <a:txBody>
                    <a:bodyPr/>
                    <a:lstStyle/>
                    <a:p>
                      <a:pPr algn="ctr"/>
                      <a:r>
                        <a:rPr lang="fr-FR" dirty="0">
                          <a:latin typeface="Times New Roman" panose="02020603050405020304" pitchFamily="18" charset="0"/>
                          <a:cs typeface="Times New Roman" panose="02020603050405020304" pitchFamily="18" charset="0"/>
                        </a:rPr>
                        <a:t>Méthodes traditionnelles</a:t>
                      </a:r>
                    </a:p>
                  </a:txBody>
                  <a:tcPr/>
                </a:tc>
                <a:tc>
                  <a:txBody>
                    <a:bodyPr/>
                    <a:lstStyle/>
                    <a:p>
                      <a:pPr algn="ctr"/>
                      <a:r>
                        <a:rPr lang="fr-FR" dirty="0">
                          <a:latin typeface="Times New Roman" panose="02020603050405020304" pitchFamily="18" charset="0"/>
                          <a:cs typeface="Times New Roman" panose="02020603050405020304" pitchFamily="18" charset="0"/>
                        </a:rPr>
                        <a:t>Modernisation et Digitalisation</a:t>
                      </a:r>
                    </a:p>
                  </a:txBody>
                  <a:tcPr/>
                </a:tc>
                <a:extLst>
                  <a:ext uri="{0D108BD9-81ED-4DB2-BD59-A6C34878D82A}">
                    <a16:rowId xmlns:a16="http://schemas.microsoft.com/office/drawing/2014/main" val="1353185916"/>
                  </a:ext>
                </a:extLst>
              </a:tr>
              <a:tr h="686082">
                <a:tc>
                  <a:txBody>
                    <a:bodyPr/>
                    <a:lstStyle/>
                    <a:p>
                      <a:pPr algn="ctr"/>
                      <a:r>
                        <a:rPr lang="fr-FR" dirty="0">
                          <a:latin typeface="Times New Roman" panose="02020603050405020304" pitchFamily="18" charset="0"/>
                          <a:cs typeface="Times New Roman" panose="02020603050405020304" pitchFamily="18" charset="0"/>
                        </a:rPr>
                        <a:t>Faible données sur les biens</a:t>
                      </a:r>
                    </a:p>
                  </a:txBody>
                  <a:tcPr/>
                </a:tc>
                <a:tc>
                  <a:txBody>
                    <a:bodyPr/>
                    <a:lstStyle/>
                    <a:p>
                      <a:pPr algn="ctr"/>
                      <a:r>
                        <a:rPr lang="fr-FR" dirty="0">
                          <a:latin typeface="Times New Roman" panose="02020603050405020304" pitchFamily="18" charset="0"/>
                          <a:cs typeface="Times New Roman" panose="02020603050405020304" pitchFamily="18" charset="0"/>
                        </a:rPr>
                        <a:t>Transparence et accessibilités de l’information</a:t>
                      </a:r>
                    </a:p>
                  </a:txBody>
                  <a:tcPr/>
                </a:tc>
                <a:extLst>
                  <a:ext uri="{0D108BD9-81ED-4DB2-BD59-A6C34878D82A}">
                    <a16:rowId xmlns:a16="http://schemas.microsoft.com/office/drawing/2014/main" val="3621019808"/>
                  </a:ext>
                </a:extLst>
              </a:tr>
              <a:tr h="717319">
                <a:tc>
                  <a:txBody>
                    <a:bodyPr/>
                    <a:lstStyle/>
                    <a:p>
                      <a:pPr algn="ctr"/>
                      <a:r>
                        <a:rPr lang="fr-FR" dirty="0">
                          <a:latin typeface="Times New Roman" panose="02020603050405020304" pitchFamily="18" charset="0"/>
                          <a:cs typeface="Times New Roman" panose="02020603050405020304" pitchFamily="18" charset="0"/>
                        </a:rPr>
                        <a:t> Adoption limitée des technologies</a:t>
                      </a:r>
                    </a:p>
                  </a:txBody>
                  <a:tcPr/>
                </a:tc>
                <a:tc>
                  <a:txBody>
                    <a:bodyPr/>
                    <a:lstStyle/>
                    <a:p>
                      <a:pPr algn="ctr"/>
                      <a:r>
                        <a:rPr lang="fr-FR" dirty="0">
                          <a:latin typeface="Times New Roman" panose="02020603050405020304" pitchFamily="18" charset="0"/>
                          <a:cs typeface="Times New Roman" panose="02020603050405020304" pitchFamily="18" charset="0"/>
                        </a:rPr>
                        <a:t>Encourager la méthode digitale </a:t>
                      </a:r>
                    </a:p>
                  </a:txBody>
                  <a:tcPr/>
                </a:tc>
                <a:extLst>
                  <a:ext uri="{0D108BD9-81ED-4DB2-BD59-A6C34878D82A}">
                    <a16:rowId xmlns:a16="http://schemas.microsoft.com/office/drawing/2014/main" val="1046321838"/>
                  </a:ext>
                </a:extLst>
              </a:tr>
              <a:tr h="6361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latin typeface="Times New Roman" panose="02020603050405020304" pitchFamily="18" charset="0"/>
                          <a:cs typeface="Times New Roman" panose="02020603050405020304" pitchFamily="18" charset="0"/>
                        </a:rPr>
                        <a:t>Complexités des négociations avec trop d’intermédiaire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latin typeface="Times New Roman" panose="02020603050405020304" pitchFamily="18" charset="0"/>
                          <a:cs typeface="Times New Roman" panose="02020603050405020304" pitchFamily="18" charset="0"/>
                        </a:rPr>
                        <a:t>Simplification du processus de négociation</a:t>
                      </a:r>
                    </a:p>
                  </a:txBody>
                  <a:tcPr/>
                </a:tc>
                <a:extLst>
                  <a:ext uri="{0D108BD9-81ED-4DB2-BD59-A6C34878D82A}">
                    <a16:rowId xmlns:a16="http://schemas.microsoft.com/office/drawing/2014/main" val="1753764351"/>
                  </a:ext>
                </a:extLst>
              </a:tr>
              <a:tr h="644656">
                <a:tc>
                  <a:txBody>
                    <a:bodyPr/>
                    <a:lstStyle/>
                    <a:p>
                      <a:pPr algn="ctr"/>
                      <a:endParaRPr lang="fr-FR" dirty="0">
                        <a:latin typeface="Times New Roman" panose="02020603050405020304" pitchFamily="18" charset="0"/>
                        <a:cs typeface="Times New Roman" panose="02020603050405020304" pitchFamily="18" charset="0"/>
                      </a:endParaRPr>
                    </a:p>
                  </a:txBody>
                  <a:tcPr/>
                </a:tc>
                <a:tc>
                  <a:txBody>
                    <a:bodyPr/>
                    <a:lstStyle/>
                    <a:p>
                      <a:pPr algn="ctr"/>
                      <a:endParaRPr lang="fr-F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11824714"/>
                  </a:ext>
                </a:extLst>
              </a:tr>
            </a:tbl>
          </a:graphicData>
        </a:graphic>
      </p:graphicFrame>
      <p:pic>
        <p:nvPicPr>
          <p:cNvPr id="2050" name="Picture 2" descr="Exigence - Icônes entreprise gratuites">
            <a:extLst>
              <a:ext uri="{FF2B5EF4-FFF2-40B4-BE49-F238E27FC236}">
                <a16:creationId xmlns:a16="http://schemas.microsoft.com/office/drawing/2014/main" id="{993F9595-96EE-4DB1-B179-22FFA253E19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0483" y="1522491"/>
            <a:ext cx="1114421" cy="1114421"/>
          </a:xfrm>
          <a:prstGeom prst="rect">
            <a:avLst/>
          </a:prstGeom>
          <a:noFill/>
          <a:extLst>
            <a:ext uri="{909E8E84-426E-40DD-AFC4-6F175D3DCCD1}">
              <a14:hiddenFill xmlns:a14="http://schemas.microsoft.com/office/drawing/2010/main">
                <a:solidFill>
                  <a:srgbClr val="FFFFFF"/>
                </a:solidFill>
              </a14:hiddenFill>
            </a:ext>
          </a:extLst>
        </p:spPr>
      </p:pic>
      <p:sp>
        <p:nvSpPr>
          <p:cNvPr id="24" name="ZoneTexte 96">
            <a:extLst>
              <a:ext uri="{FF2B5EF4-FFF2-40B4-BE49-F238E27FC236}">
                <a16:creationId xmlns:a16="http://schemas.microsoft.com/office/drawing/2014/main" id="{045A7246-C947-42F4-8C3E-FA0E67759A4C}"/>
              </a:ext>
            </a:extLst>
          </p:cNvPr>
          <p:cNvSpPr txBox="1">
            <a:spLocks noChangeArrowheads="1"/>
          </p:cNvSpPr>
          <p:nvPr/>
        </p:nvSpPr>
        <p:spPr>
          <a:xfrm>
            <a:off x="634219" y="202378"/>
            <a:ext cx="1585993" cy="408119"/>
          </a:xfrm>
          <a:prstGeom prst="rect">
            <a:avLst/>
          </a:prstGeom>
        </p:spPr>
        <p:txBody>
          <a:bodyPr vert="horz" lIns="0" tIns="0" rIns="0" bIns="0" rtlCol="0" anchor="ctr" anchorCtr="0">
            <a:norm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2000" b="1" dirty="0">
                <a:latin typeface="Agency FB" pitchFamily="34" charset="0"/>
                <a:ea typeface="+mj-ea"/>
                <a:cs typeface="+mj-cs"/>
              </a:rPr>
              <a:t>Contexte général</a:t>
            </a:r>
          </a:p>
        </p:txBody>
      </p:sp>
      <p:sp>
        <p:nvSpPr>
          <p:cNvPr id="25" name="ZoneTexte 34">
            <a:extLst>
              <a:ext uri="{FF2B5EF4-FFF2-40B4-BE49-F238E27FC236}">
                <a16:creationId xmlns:a16="http://schemas.microsoft.com/office/drawing/2014/main" id="{988DCF16-4159-417E-9894-9FC375983702}"/>
              </a:ext>
            </a:extLst>
          </p:cNvPr>
          <p:cNvSpPr txBox="1">
            <a:spLocks noChangeArrowheads="1"/>
          </p:cNvSpPr>
          <p:nvPr/>
        </p:nvSpPr>
        <p:spPr>
          <a:xfrm>
            <a:off x="2539814" y="174333"/>
            <a:ext cx="1991328" cy="451721"/>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defRPr/>
            </a:pPr>
            <a:r>
              <a:rPr lang="fr-FR" sz="2000" dirty="0">
                <a:solidFill>
                  <a:schemeClr val="bg2">
                    <a:lumMod val="50000"/>
                  </a:schemeClr>
                </a:solidFill>
                <a:latin typeface="Agency FB" pitchFamily="34" charset="0"/>
                <a:ea typeface="+mj-ea"/>
                <a:cs typeface="+mj-cs"/>
              </a:rPr>
              <a:t>Spécification des besoins</a:t>
            </a:r>
          </a:p>
        </p:txBody>
      </p:sp>
      <p:sp>
        <p:nvSpPr>
          <p:cNvPr id="31" name="ZoneTexte 36">
            <a:extLst>
              <a:ext uri="{FF2B5EF4-FFF2-40B4-BE49-F238E27FC236}">
                <a16:creationId xmlns:a16="http://schemas.microsoft.com/office/drawing/2014/main" id="{6B763A83-D5B0-4672-A9C9-C32164A7D33F}"/>
              </a:ext>
            </a:extLst>
          </p:cNvPr>
          <p:cNvSpPr txBox="1">
            <a:spLocks noChangeArrowheads="1"/>
          </p:cNvSpPr>
          <p:nvPr/>
        </p:nvSpPr>
        <p:spPr>
          <a:xfrm>
            <a:off x="4584160" y="212848"/>
            <a:ext cx="201586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spcBef>
                <a:spcPct val="0"/>
              </a:spcBef>
              <a:defRPr/>
            </a:pPr>
            <a:r>
              <a:rPr lang="fr-FR" sz="2000" dirty="0">
                <a:solidFill>
                  <a:schemeClr val="bg2">
                    <a:lumMod val="50000"/>
                  </a:schemeClr>
                </a:solidFill>
                <a:latin typeface="Agency FB" pitchFamily="34" charset="0"/>
              </a:rPr>
              <a:t>Conception de la solution</a:t>
            </a:r>
          </a:p>
        </p:txBody>
      </p:sp>
      <p:sp>
        <p:nvSpPr>
          <p:cNvPr id="33" name="ZoneTexte 42">
            <a:extLst>
              <a:ext uri="{FF2B5EF4-FFF2-40B4-BE49-F238E27FC236}">
                <a16:creationId xmlns:a16="http://schemas.microsoft.com/office/drawing/2014/main" id="{F69B45EB-019E-4E62-B895-D93E25FE416D}"/>
              </a:ext>
            </a:extLst>
          </p:cNvPr>
          <p:cNvSpPr txBox="1">
            <a:spLocks noChangeArrowheads="1"/>
          </p:cNvSpPr>
          <p:nvPr/>
        </p:nvSpPr>
        <p:spPr>
          <a:xfrm>
            <a:off x="7390150" y="177439"/>
            <a:ext cx="1991328"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Réalisation</a:t>
            </a:r>
          </a:p>
        </p:txBody>
      </p:sp>
      <p:sp>
        <p:nvSpPr>
          <p:cNvPr id="37" name="ZoneTexte 43">
            <a:extLst>
              <a:ext uri="{FF2B5EF4-FFF2-40B4-BE49-F238E27FC236}">
                <a16:creationId xmlns:a16="http://schemas.microsoft.com/office/drawing/2014/main" id="{D252C620-937C-44AC-8A3E-3B23B20E5D02}"/>
              </a:ext>
            </a:extLst>
          </p:cNvPr>
          <p:cNvSpPr txBox="1">
            <a:spLocks noChangeArrowheads="1"/>
          </p:cNvSpPr>
          <p:nvPr/>
        </p:nvSpPr>
        <p:spPr>
          <a:xfrm>
            <a:off x="9143003" y="190765"/>
            <a:ext cx="2210797" cy="448615"/>
          </a:xfrm>
          <a:prstGeom prst="rect">
            <a:avLst/>
          </a:prstGeom>
        </p:spPr>
        <p:txBody>
          <a:bodyPr vert="horz" lIns="0" tIns="0" rIns="0" bIns="0" rtlCol="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spcBef>
                <a:spcPct val="0"/>
              </a:spcBef>
              <a:defRPr/>
            </a:pPr>
            <a:r>
              <a:rPr lang="fr-FR" sz="2000" dirty="0">
                <a:solidFill>
                  <a:schemeClr val="bg2">
                    <a:lumMod val="50000"/>
                  </a:schemeClr>
                </a:solidFill>
                <a:latin typeface="Agency FB" pitchFamily="34" charset="0"/>
                <a:ea typeface="+mj-ea"/>
                <a:cs typeface="+mj-cs"/>
              </a:rPr>
              <a:t>Conclusion &amp; Perspectives</a:t>
            </a:r>
          </a:p>
        </p:txBody>
      </p:sp>
      <p:sp>
        <p:nvSpPr>
          <p:cNvPr id="38" name="Freeform 69" descr="&lt;LOGICA_QUOTE_LEFT&gt;">
            <a:extLst>
              <a:ext uri="{FF2B5EF4-FFF2-40B4-BE49-F238E27FC236}">
                <a16:creationId xmlns:a16="http://schemas.microsoft.com/office/drawing/2014/main" id="{8E165A02-90CD-4F91-AD43-199E817C4934}"/>
              </a:ext>
            </a:extLst>
          </p:cNvPr>
          <p:cNvSpPr>
            <a:spLocks/>
          </p:cNvSpPr>
          <p:nvPr/>
        </p:nvSpPr>
        <p:spPr bwMode="gray">
          <a:xfrm>
            <a:off x="412855" y="133320"/>
            <a:ext cx="153737" cy="468001"/>
          </a:xfrm>
          <a:custGeom>
            <a:avLst/>
            <a:gdLst/>
            <a:ahLst/>
            <a:cxnLst>
              <a:cxn ang="0">
                <a:pos x="0" y="0"/>
              </a:cxn>
              <a:cxn ang="0">
                <a:pos x="0" y="243"/>
              </a:cxn>
              <a:cxn ang="0">
                <a:pos x="132" y="378"/>
              </a:cxn>
              <a:cxn ang="0">
                <a:pos x="132" y="322"/>
              </a:cxn>
              <a:cxn ang="0">
                <a:pos x="58" y="244"/>
              </a:cxn>
              <a:cxn ang="0">
                <a:pos x="58" y="0"/>
              </a:cxn>
              <a:cxn ang="0">
                <a:pos x="0" y="0"/>
              </a:cxn>
            </a:cxnLst>
            <a:rect l="0" t="0" r="r" b="b"/>
            <a:pathLst>
              <a:path w="132" h="378">
                <a:moveTo>
                  <a:pt x="0" y="0"/>
                </a:moveTo>
                <a:cubicBezTo>
                  <a:pt x="0" y="243"/>
                  <a:pt x="0" y="243"/>
                  <a:pt x="0" y="243"/>
                </a:cubicBezTo>
                <a:cubicBezTo>
                  <a:pt x="0" y="316"/>
                  <a:pt x="59" y="376"/>
                  <a:pt x="132" y="378"/>
                </a:cubicBezTo>
                <a:cubicBezTo>
                  <a:pt x="132" y="322"/>
                  <a:pt x="132" y="322"/>
                  <a:pt x="132" y="322"/>
                </a:cubicBezTo>
                <a:cubicBezTo>
                  <a:pt x="88" y="317"/>
                  <a:pt x="58" y="286"/>
                  <a:pt x="58" y="244"/>
                </a:cubicBezTo>
                <a:cubicBezTo>
                  <a:pt x="58" y="0"/>
                  <a:pt x="58" y="0"/>
                  <a:pt x="58" y="0"/>
                </a:cubicBezTo>
                <a:cubicBezTo>
                  <a:pt x="0" y="0"/>
                  <a:pt x="0" y="0"/>
                  <a:pt x="0" y="0"/>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sp>
        <p:nvSpPr>
          <p:cNvPr id="39" name="Freeform 70" descr="&lt;LOGICA_QUOTE_RIGHT&gt;">
            <a:extLst>
              <a:ext uri="{FF2B5EF4-FFF2-40B4-BE49-F238E27FC236}">
                <a16:creationId xmlns:a16="http://schemas.microsoft.com/office/drawing/2014/main" id="{625F0464-3E11-4D9B-A396-6E07E1D5D20D}"/>
              </a:ext>
            </a:extLst>
          </p:cNvPr>
          <p:cNvSpPr>
            <a:spLocks/>
          </p:cNvSpPr>
          <p:nvPr/>
        </p:nvSpPr>
        <p:spPr bwMode="gray">
          <a:xfrm>
            <a:off x="2129685" y="133320"/>
            <a:ext cx="153737" cy="468001"/>
          </a:xfrm>
          <a:custGeom>
            <a:avLst/>
            <a:gdLst/>
            <a:ahLst/>
            <a:cxnLst>
              <a:cxn ang="0">
                <a:pos x="132" y="378"/>
              </a:cxn>
              <a:cxn ang="0">
                <a:pos x="132" y="134"/>
              </a:cxn>
              <a:cxn ang="0">
                <a:pos x="0" y="0"/>
              </a:cxn>
              <a:cxn ang="0">
                <a:pos x="0" y="55"/>
              </a:cxn>
              <a:cxn ang="0">
                <a:pos x="74" y="133"/>
              </a:cxn>
              <a:cxn ang="0">
                <a:pos x="74" y="378"/>
              </a:cxn>
              <a:cxn ang="0">
                <a:pos x="132" y="378"/>
              </a:cxn>
            </a:cxnLst>
            <a:rect l="0" t="0" r="r" b="b"/>
            <a:pathLst>
              <a:path w="132" h="378">
                <a:moveTo>
                  <a:pt x="132" y="378"/>
                </a:moveTo>
                <a:cubicBezTo>
                  <a:pt x="132" y="134"/>
                  <a:pt x="132" y="134"/>
                  <a:pt x="132" y="134"/>
                </a:cubicBezTo>
                <a:cubicBezTo>
                  <a:pt x="131" y="61"/>
                  <a:pt x="73" y="1"/>
                  <a:pt x="0" y="0"/>
                </a:cubicBezTo>
                <a:cubicBezTo>
                  <a:pt x="0" y="55"/>
                  <a:pt x="0" y="55"/>
                  <a:pt x="0" y="55"/>
                </a:cubicBezTo>
                <a:cubicBezTo>
                  <a:pt x="43" y="61"/>
                  <a:pt x="73" y="91"/>
                  <a:pt x="74" y="133"/>
                </a:cubicBezTo>
                <a:cubicBezTo>
                  <a:pt x="74" y="378"/>
                  <a:pt x="74" y="378"/>
                  <a:pt x="74" y="378"/>
                </a:cubicBezTo>
                <a:cubicBezTo>
                  <a:pt x="132" y="378"/>
                  <a:pt x="132" y="378"/>
                  <a:pt x="132" y="378"/>
                </a:cubicBezTo>
                <a:close/>
              </a:path>
            </a:pathLst>
          </a:custGeom>
          <a:solidFill>
            <a:srgbClr val="00B050"/>
          </a:solidFill>
          <a:ln w="9525">
            <a:solidFill>
              <a:srgbClr val="5B9BD5"/>
            </a:solidFill>
            <a:round/>
            <a:headEnd/>
            <a:tailEnd/>
          </a:ln>
        </p:spPr>
        <p:txBody>
          <a:bodyPr vert="horz" wrap="square" lIns="91440" tIns="45720" rIns="91440" bIns="45720" numCol="1" anchor="t" anchorCtr="0" compatLnSpc="1">
            <a:prstTxWarp prst="textNoShape">
              <a:avLst/>
            </a:prstTxWarp>
          </a:bodyPr>
          <a:lstStyle/>
          <a:p>
            <a:endParaRPr lang="en-GB" dirty="0">
              <a:solidFill>
                <a:srgbClr val="0D73F5"/>
              </a:solidFill>
            </a:endParaRPr>
          </a:p>
        </p:txBody>
      </p:sp>
      <p:cxnSp>
        <p:nvCxnSpPr>
          <p:cNvPr id="40" name="Connecteur droit 39">
            <a:extLst>
              <a:ext uri="{FF2B5EF4-FFF2-40B4-BE49-F238E27FC236}">
                <a16:creationId xmlns:a16="http://schemas.microsoft.com/office/drawing/2014/main" id="{0CFA4707-7D56-41B4-BC82-6FFD814CF0BA}"/>
              </a:ext>
            </a:extLst>
          </p:cNvPr>
          <p:cNvCxnSpPr/>
          <p:nvPr/>
        </p:nvCxnSpPr>
        <p:spPr>
          <a:xfrm>
            <a:off x="296944" y="756345"/>
            <a:ext cx="10961865" cy="0"/>
          </a:xfrm>
          <a:prstGeom prst="line">
            <a:avLst/>
          </a:prstGeom>
          <a:ln>
            <a:solidFill>
              <a:srgbClr val="00B050"/>
            </a:solidFill>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049552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 calcmode="lin" valueType="num">
                                      <p:cBhvr>
                                        <p:cTn id="10" dur="1000" fill="hold"/>
                                        <p:tgtEl>
                                          <p:spTgt spid="38"/>
                                        </p:tgtEl>
                                        <p:attrNameLst>
                                          <p:attrName>ppt_w</p:attrName>
                                        </p:attrNameLst>
                                      </p:cBhvr>
                                      <p:tavLst>
                                        <p:tav tm="0">
                                          <p:val>
                                            <p:fltVal val="0"/>
                                          </p:val>
                                        </p:tav>
                                        <p:tav tm="100000">
                                          <p:val>
                                            <p:strVal val="#ppt_w"/>
                                          </p:val>
                                        </p:tav>
                                      </p:tavLst>
                                    </p:anim>
                                    <p:anim calcmode="lin" valueType="num">
                                      <p:cBhvr>
                                        <p:cTn id="11" dur="1000" fill="hold"/>
                                        <p:tgtEl>
                                          <p:spTgt spid="38"/>
                                        </p:tgtEl>
                                        <p:attrNameLst>
                                          <p:attrName>ppt_h</p:attrName>
                                        </p:attrNameLst>
                                      </p:cBhvr>
                                      <p:tavLst>
                                        <p:tav tm="0">
                                          <p:val>
                                            <p:fltVal val="0"/>
                                          </p:val>
                                        </p:tav>
                                        <p:tav tm="100000">
                                          <p:val>
                                            <p:strVal val="#ppt_h"/>
                                          </p:val>
                                        </p:tav>
                                      </p:tavLst>
                                    </p:anim>
                                    <p:anim calcmode="lin" valueType="num">
                                      <p:cBhvr>
                                        <p:cTn id="12" dur="1000" fill="hold"/>
                                        <p:tgtEl>
                                          <p:spTgt spid="38"/>
                                        </p:tgtEl>
                                        <p:attrNameLst>
                                          <p:attrName>style.rotation</p:attrName>
                                        </p:attrNameLst>
                                      </p:cBhvr>
                                      <p:tavLst>
                                        <p:tav tm="0">
                                          <p:val>
                                            <p:fltVal val="90"/>
                                          </p:val>
                                        </p:tav>
                                        <p:tav tm="100000">
                                          <p:val>
                                            <p:fltVal val="0"/>
                                          </p:val>
                                        </p:tav>
                                      </p:tavLst>
                                    </p:anim>
                                    <p:animEffect transition="in" filter="fade">
                                      <p:cBhvr>
                                        <p:cTn id="13" dur="1000"/>
                                        <p:tgtEl>
                                          <p:spTgt spid="38"/>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 calcmode="lin" valueType="num">
                                      <p:cBhvr>
                                        <p:cTn id="16" dur="1000" fill="hold"/>
                                        <p:tgtEl>
                                          <p:spTgt spid="39"/>
                                        </p:tgtEl>
                                        <p:attrNameLst>
                                          <p:attrName>ppt_w</p:attrName>
                                        </p:attrNameLst>
                                      </p:cBhvr>
                                      <p:tavLst>
                                        <p:tav tm="0">
                                          <p:val>
                                            <p:fltVal val="0"/>
                                          </p:val>
                                        </p:tav>
                                        <p:tav tm="100000">
                                          <p:val>
                                            <p:strVal val="#ppt_w"/>
                                          </p:val>
                                        </p:tav>
                                      </p:tavLst>
                                    </p:anim>
                                    <p:anim calcmode="lin" valueType="num">
                                      <p:cBhvr>
                                        <p:cTn id="17" dur="1000" fill="hold"/>
                                        <p:tgtEl>
                                          <p:spTgt spid="39"/>
                                        </p:tgtEl>
                                        <p:attrNameLst>
                                          <p:attrName>ppt_h</p:attrName>
                                        </p:attrNameLst>
                                      </p:cBhvr>
                                      <p:tavLst>
                                        <p:tav tm="0">
                                          <p:val>
                                            <p:fltVal val="0"/>
                                          </p:val>
                                        </p:tav>
                                        <p:tav tm="100000">
                                          <p:val>
                                            <p:strVal val="#ppt_h"/>
                                          </p:val>
                                        </p:tav>
                                      </p:tavLst>
                                    </p:anim>
                                    <p:anim calcmode="lin" valueType="num">
                                      <p:cBhvr>
                                        <p:cTn id="18" dur="1000" fill="hold"/>
                                        <p:tgtEl>
                                          <p:spTgt spid="39"/>
                                        </p:tgtEl>
                                        <p:attrNameLst>
                                          <p:attrName>style.rotation</p:attrName>
                                        </p:attrNameLst>
                                      </p:cBhvr>
                                      <p:tavLst>
                                        <p:tav tm="0">
                                          <p:val>
                                            <p:fltVal val="90"/>
                                          </p:val>
                                        </p:tav>
                                        <p:tav tm="100000">
                                          <p:val>
                                            <p:fltVal val="0"/>
                                          </p:val>
                                        </p:tav>
                                      </p:tavLst>
                                    </p:anim>
                                    <p:animEffect transition="in" filter="fade">
                                      <p:cBhvr>
                                        <p:cTn id="19"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8" grpId="0" animBg="1"/>
      <p:bldP spid="39" grpId="0" animBg="1"/>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3966</TotalTime>
  <Words>1971</Words>
  <Application>Microsoft Macintosh PowerPoint</Application>
  <PresentationFormat>Grand écran</PresentationFormat>
  <Paragraphs>464</Paragraphs>
  <Slides>33</Slides>
  <Notes>31</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33</vt:i4>
      </vt:variant>
    </vt:vector>
  </HeadingPairs>
  <TitlesOfParts>
    <vt:vector size="43" baseType="lpstr">
      <vt:lpstr>Agency FB</vt:lpstr>
      <vt:lpstr>Arial</vt:lpstr>
      <vt:lpstr>Bell MT</vt:lpstr>
      <vt:lpstr>Calibri</vt:lpstr>
      <vt:lpstr>Calibri Light</vt:lpstr>
      <vt:lpstr>Century Gothic</vt:lpstr>
      <vt:lpstr>Fira Sans Extra Condensed Medium</vt:lpstr>
      <vt:lpstr>Times New Roman</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Alassane Sangare</dc:creator>
  <cp:lastModifiedBy>Yaya SOUMAH</cp:lastModifiedBy>
  <cp:revision>65</cp:revision>
  <dcterms:created xsi:type="dcterms:W3CDTF">2024-07-02T13:35:03Z</dcterms:created>
  <dcterms:modified xsi:type="dcterms:W3CDTF">2024-07-18T09:00:52Z</dcterms:modified>
</cp:coreProperties>
</file>

<file path=docProps/thumbnail.jpeg>
</file>